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24" r:id="rId1"/>
  </p:sldMasterIdLst>
  <p:notesMasterIdLst>
    <p:notesMasterId r:id="rId28"/>
  </p:notesMasterIdLst>
  <p:handoutMasterIdLst>
    <p:handoutMasterId r:id="rId29"/>
  </p:handoutMasterIdLst>
  <p:sldIdLst>
    <p:sldId id="610" r:id="rId2"/>
    <p:sldId id="1105" r:id="rId3"/>
    <p:sldId id="1136" r:id="rId4"/>
    <p:sldId id="1139" r:id="rId5"/>
    <p:sldId id="1115" r:id="rId6"/>
    <p:sldId id="1104" r:id="rId7"/>
    <p:sldId id="1106" r:id="rId8"/>
    <p:sldId id="1119" r:id="rId9"/>
    <p:sldId id="1121" r:id="rId10"/>
    <p:sldId id="1122" r:id="rId11"/>
    <p:sldId id="1123" r:id="rId12"/>
    <p:sldId id="1109" r:id="rId13"/>
    <p:sldId id="1125" r:id="rId14"/>
    <p:sldId id="1126" r:id="rId15"/>
    <p:sldId id="1131" r:id="rId16"/>
    <p:sldId id="1138" r:id="rId17"/>
    <p:sldId id="1128" r:id="rId18"/>
    <p:sldId id="1129" r:id="rId19"/>
    <p:sldId id="1133" r:id="rId20"/>
    <p:sldId id="1135" r:id="rId21"/>
    <p:sldId id="1130" r:id="rId22"/>
    <p:sldId id="1132" r:id="rId23"/>
    <p:sldId id="1114" r:id="rId24"/>
    <p:sldId id="1134" r:id="rId25"/>
    <p:sldId id="1110" r:id="rId26"/>
    <p:sldId id="1137" r:id="rId27"/>
  </p:sldIdLst>
  <p:sldSz cx="9144000" cy="6858000" type="screen4x3"/>
  <p:notesSz cx="6735763" cy="9866313"/>
  <p:defaultTextStyle>
    <a:defPPr>
      <a:defRPr lang="ja-JP"/>
    </a:defPPr>
    <a:lvl1pPr algn="ctr" rtl="0" fontAlgn="ctr">
      <a:spcBef>
        <a:spcPct val="0"/>
      </a:spcBef>
      <a:spcAft>
        <a:spcPct val="0"/>
      </a:spcAft>
      <a:defRPr kumimoji="1" sz="6600" kern="1200" baseline="-25000">
        <a:solidFill>
          <a:srgbClr val="000000"/>
        </a:solidFill>
        <a:latin typeface="Arial" charset="0"/>
        <a:ea typeface="HGS創英角ｺﾞｼｯｸUB" pitchFamily="50" charset="-128"/>
        <a:cs typeface="+mn-cs"/>
      </a:defRPr>
    </a:lvl1pPr>
    <a:lvl2pPr marL="457200" algn="ctr" rtl="0" fontAlgn="ctr">
      <a:spcBef>
        <a:spcPct val="0"/>
      </a:spcBef>
      <a:spcAft>
        <a:spcPct val="0"/>
      </a:spcAft>
      <a:defRPr kumimoji="1" sz="6600" kern="1200" baseline="-25000">
        <a:solidFill>
          <a:srgbClr val="000000"/>
        </a:solidFill>
        <a:latin typeface="Arial" charset="0"/>
        <a:ea typeface="HGS創英角ｺﾞｼｯｸUB" pitchFamily="50" charset="-128"/>
        <a:cs typeface="+mn-cs"/>
      </a:defRPr>
    </a:lvl2pPr>
    <a:lvl3pPr marL="914400" algn="ctr" rtl="0" fontAlgn="ctr">
      <a:spcBef>
        <a:spcPct val="0"/>
      </a:spcBef>
      <a:spcAft>
        <a:spcPct val="0"/>
      </a:spcAft>
      <a:defRPr kumimoji="1" sz="6600" kern="1200" baseline="-25000">
        <a:solidFill>
          <a:srgbClr val="000000"/>
        </a:solidFill>
        <a:latin typeface="Arial" charset="0"/>
        <a:ea typeface="HGS創英角ｺﾞｼｯｸUB" pitchFamily="50" charset="-128"/>
        <a:cs typeface="+mn-cs"/>
      </a:defRPr>
    </a:lvl3pPr>
    <a:lvl4pPr marL="1371600" algn="ctr" rtl="0" fontAlgn="ctr">
      <a:spcBef>
        <a:spcPct val="0"/>
      </a:spcBef>
      <a:spcAft>
        <a:spcPct val="0"/>
      </a:spcAft>
      <a:defRPr kumimoji="1" sz="6600" kern="1200" baseline="-25000">
        <a:solidFill>
          <a:srgbClr val="000000"/>
        </a:solidFill>
        <a:latin typeface="Arial" charset="0"/>
        <a:ea typeface="HGS創英角ｺﾞｼｯｸUB" pitchFamily="50" charset="-128"/>
        <a:cs typeface="+mn-cs"/>
      </a:defRPr>
    </a:lvl4pPr>
    <a:lvl5pPr marL="1828800" algn="ctr" rtl="0" fontAlgn="ctr">
      <a:spcBef>
        <a:spcPct val="0"/>
      </a:spcBef>
      <a:spcAft>
        <a:spcPct val="0"/>
      </a:spcAft>
      <a:defRPr kumimoji="1" sz="6600" kern="1200" baseline="-25000">
        <a:solidFill>
          <a:srgbClr val="000000"/>
        </a:solidFill>
        <a:latin typeface="Arial" charset="0"/>
        <a:ea typeface="HGS創英角ｺﾞｼｯｸUB" pitchFamily="50" charset="-128"/>
        <a:cs typeface="+mn-cs"/>
      </a:defRPr>
    </a:lvl5pPr>
    <a:lvl6pPr marL="2286000" algn="l" defTabSz="914400" rtl="0" eaLnBrk="1" latinLnBrk="0" hangingPunct="1">
      <a:defRPr kumimoji="1" sz="6600" kern="1200" baseline="-25000">
        <a:solidFill>
          <a:srgbClr val="000000"/>
        </a:solidFill>
        <a:latin typeface="Arial" charset="0"/>
        <a:ea typeface="HGS創英角ｺﾞｼｯｸUB" pitchFamily="50" charset="-128"/>
        <a:cs typeface="+mn-cs"/>
      </a:defRPr>
    </a:lvl6pPr>
    <a:lvl7pPr marL="2743200" algn="l" defTabSz="914400" rtl="0" eaLnBrk="1" latinLnBrk="0" hangingPunct="1">
      <a:defRPr kumimoji="1" sz="6600" kern="1200" baseline="-25000">
        <a:solidFill>
          <a:srgbClr val="000000"/>
        </a:solidFill>
        <a:latin typeface="Arial" charset="0"/>
        <a:ea typeface="HGS創英角ｺﾞｼｯｸUB" pitchFamily="50" charset="-128"/>
        <a:cs typeface="+mn-cs"/>
      </a:defRPr>
    </a:lvl7pPr>
    <a:lvl8pPr marL="3200400" algn="l" defTabSz="914400" rtl="0" eaLnBrk="1" latinLnBrk="0" hangingPunct="1">
      <a:defRPr kumimoji="1" sz="6600" kern="1200" baseline="-25000">
        <a:solidFill>
          <a:srgbClr val="000000"/>
        </a:solidFill>
        <a:latin typeface="Arial" charset="0"/>
        <a:ea typeface="HGS創英角ｺﾞｼｯｸUB" pitchFamily="50" charset="-128"/>
        <a:cs typeface="+mn-cs"/>
      </a:defRPr>
    </a:lvl8pPr>
    <a:lvl9pPr marL="3657600" algn="l" defTabSz="914400" rtl="0" eaLnBrk="1" latinLnBrk="0" hangingPunct="1">
      <a:defRPr kumimoji="1" sz="6600" kern="1200" baseline="-25000">
        <a:solidFill>
          <a:srgbClr val="000000"/>
        </a:solidFill>
        <a:latin typeface="Arial" charset="0"/>
        <a:ea typeface="HGS創英角ｺﾞｼｯｸUB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C04C7"/>
    <a:srgbClr val="047030"/>
    <a:srgbClr val="003300"/>
    <a:srgbClr val="FF7517"/>
    <a:srgbClr val="99FF99"/>
    <a:srgbClr val="FFFF00"/>
    <a:srgbClr val="DCFFB9"/>
    <a:srgbClr val="FFCCFF"/>
    <a:srgbClr val="E6FFB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9820" autoAdjust="0"/>
  </p:normalViewPr>
  <p:slideViewPr>
    <p:cSldViewPr>
      <p:cViewPr>
        <p:scale>
          <a:sx n="81" d="100"/>
          <a:sy n="81" d="100"/>
        </p:scale>
        <p:origin x="-8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156"/>
    </p:cViewPr>
  </p:sorterViewPr>
  <p:notesViewPr>
    <p:cSldViewPr>
      <p:cViewPr>
        <p:scale>
          <a:sx n="75" d="100"/>
          <a:sy n="75" d="100"/>
        </p:scale>
        <p:origin x="-1434" y="-72"/>
      </p:cViewPr>
      <p:guideLst>
        <p:guide orient="horz" pos="3108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view3D>
      <c:rAngAx val="1"/>
    </c:view3D>
    <c:sideWall>
      <c:spPr>
        <a:solidFill>
          <a:schemeClr val="bg1"/>
        </a:solidFill>
      </c:spPr>
    </c:sideWall>
    <c:backWall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7.1988350921739594E-2"/>
          <c:y val="6.685448435306432E-2"/>
          <c:w val="0.92801159230096242"/>
          <c:h val="0.6191998396033852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1.6526283948530285E-2"/>
                  <c:y val="-2.5560767000124005E-3"/>
                </c:manualLayout>
              </c:layout>
              <c:showVal val="1"/>
            </c:dLbl>
            <c:dLbl>
              <c:idx val="1"/>
              <c:layout>
                <c:manualLayout>
                  <c:x val="1.9531062848263041E-2"/>
                  <c:y val="-2.5560767000124005E-3"/>
                </c:manualLayout>
              </c:layout>
              <c:showVal val="1"/>
            </c:dLbl>
            <c:dLbl>
              <c:idx val="2"/>
              <c:layout>
                <c:manualLayout>
                  <c:x val="1.3521505048797523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6526283948530285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7.5119472493319428E-3"/>
                  <c:y val="-2.5560767000124005E-3"/>
                </c:manualLayout>
              </c:layout>
              <c:showVal val="1"/>
            </c:dLbl>
            <c:dLbl>
              <c:idx val="5"/>
              <c:layout>
                <c:manualLayout>
                  <c:x val="7.5119472493319428E-3"/>
                  <c:y val="-2.5560767000124005E-3"/>
                </c:manualLayout>
              </c:layout>
              <c:showVal val="1"/>
            </c:dLbl>
            <c:dLbl>
              <c:idx val="6"/>
              <c:layout>
                <c:manualLayout>
                  <c:x val="1.8028673398396661E-2"/>
                  <c:y val="-2.5560767000124005E-3"/>
                </c:manualLayout>
              </c:layout>
              <c:showVal val="1"/>
            </c:dLbl>
            <c:txPr>
              <a:bodyPr/>
              <a:lstStyle/>
              <a:p>
                <a:pPr>
                  <a:defRPr sz="2000" baseline="0"/>
                </a:pPr>
                <a:endParaRPr lang="ja-JP"/>
              </a:p>
            </c:txPr>
            <c:showVal val="1"/>
          </c:dLbls>
          <c:cat>
            <c:strRef>
              <c:f>Sheet1!$A$1:$A$7</c:f>
              <c:strCache>
                <c:ptCount val="7"/>
                <c:pt idx="0">
                  <c:v>迷惑になる　</c:v>
                </c:pt>
                <c:pt idx="1">
                  <c:v>対応が分からない</c:v>
                </c:pt>
                <c:pt idx="2">
                  <c:v>恥ずかしい</c:v>
                </c:pt>
                <c:pt idx="3">
                  <c:v>余裕がない</c:v>
                </c:pt>
                <c:pt idx="4">
                  <c:v>関心がない</c:v>
                </c:pt>
                <c:pt idx="5">
                  <c:v>その他</c:v>
                </c:pt>
                <c:pt idx="6">
                  <c:v>無回答</c:v>
                </c:pt>
              </c:strCache>
            </c:strRef>
          </c:cat>
          <c:val>
            <c:numRef>
              <c:f>Sheet1!$B$1:$B$7</c:f>
              <c:numCache>
                <c:formatCode>General</c:formatCode>
                <c:ptCount val="7"/>
                <c:pt idx="0">
                  <c:v>49.3</c:v>
                </c:pt>
                <c:pt idx="1">
                  <c:v>49</c:v>
                </c:pt>
                <c:pt idx="2">
                  <c:v>12.6</c:v>
                </c:pt>
                <c:pt idx="3">
                  <c:v>8.9</c:v>
                </c:pt>
                <c:pt idx="4">
                  <c:v>0.70000000000000062</c:v>
                </c:pt>
                <c:pt idx="5">
                  <c:v>20.2</c:v>
                </c:pt>
                <c:pt idx="6">
                  <c:v>1.9</c:v>
                </c:pt>
              </c:numCache>
            </c:numRef>
          </c:val>
        </c:ser>
        <c:dLbls/>
        <c:shape val="box"/>
        <c:axId val="113757568"/>
        <c:axId val="114140288"/>
        <c:axId val="0"/>
      </c:bar3DChart>
      <c:catAx>
        <c:axId val="113757568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aseline="0"/>
            </a:pPr>
            <a:endParaRPr lang="ja-JP"/>
          </a:p>
        </c:txPr>
        <c:crossAx val="114140288"/>
        <c:crosses val="autoZero"/>
        <c:auto val="1"/>
        <c:lblAlgn val="ctr"/>
        <c:lblOffset val="100"/>
      </c:catAx>
      <c:valAx>
        <c:axId val="1141402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 baseline="0"/>
            </a:pPr>
            <a:endParaRPr lang="ja-JP"/>
          </a:p>
        </c:txPr>
        <c:crossAx val="113757568"/>
        <c:crosses val="autoZero"/>
        <c:crossBetween val="between"/>
      </c:valAx>
    </c:plotArea>
    <c:plotVisOnly val="1"/>
    <c:dispBlanksAs val="gap"/>
  </c:chart>
  <c:spPr>
    <a:ln w="25400">
      <a:solidFill>
        <a:schemeClr val="accent1">
          <a:shade val="50000"/>
        </a:schemeClr>
      </a:solidFill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base">
              <a:defRPr sz="1200" baseline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1" y="2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200" baseline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2602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base">
              <a:defRPr sz="1200" baseline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1" y="9372602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defRPr sz="1200" baseline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30BEE44E-6E6F-407D-A55A-2DAD48C6A32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010688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base">
              <a:defRPr sz="1200" baseline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1" y="2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200" baseline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553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86300"/>
            <a:ext cx="4938713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2602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base">
              <a:defRPr sz="1200" baseline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1" y="9372602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defRPr sz="1200" baseline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C00DA42A-0FBD-41CC-90D7-9D7AF84A9D8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353820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2AB144-9985-4549-A38A-E50FFD4640F5}" type="slidenum">
              <a:rPr lang="en-US" altLang="ja-JP"/>
              <a:pPr>
                <a:defRPr/>
              </a:pPr>
              <a:t>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3288" y="739775"/>
            <a:ext cx="4935537" cy="3700463"/>
          </a:xfrm>
          <a:solidFill>
            <a:srgbClr val="FFFFFF"/>
          </a:solidFill>
          <a:ln/>
        </p:spPr>
      </p:sp>
      <p:sp>
        <p:nvSpPr>
          <p:cNvPr id="26627" name="ノート プレースホルダ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3" tIns="45716" rIns="91433" bIns="45716"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  <p:sp>
        <p:nvSpPr>
          <p:cNvPr id="4" name="スライド番号プレースホルダ 3"/>
          <p:cNvSpPr txBox="1">
            <a:spLocks noGrp="1"/>
          </p:cNvSpPr>
          <p:nvPr/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 defTabSz="913692" fontAlgn="base">
              <a:defRPr/>
            </a:pPr>
            <a:fld id="{05FDBECD-D140-4DC2-BF37-7D722435033B}" type="slidenum">
              <a:rPr lang="en-US" altLang="ja-JP" sz="1200" baseline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pPr algn="r" defTabSz="913692" fontAlgn="base">
                <a:defRPr/>
              </a:pPr>
              <a:t>11</a:t>
            </a:fld>
            <a:endParaRPr lang="en-US" altLang="ja-JP" sz="1200" baseline="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C0E6F4-3EE0-4405-8F74-E2F986C7A1FA}" type="slidenum">
              <a:rPr lang="en-US" altLang="ja-JP"/>
              <a:pPr>
                <a:defRPr/>
              </a:pPr>
              <a:t>12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C0E6F4-3EE0-4405-8F74-E2F986C7A1FA}" type="slidenum">
              <a:rPr lang="en-US" altLang="ja-JP"/>
              <a:pPr>
                <a:defRPr/>
              </a:pPr>
              <a:t>13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C0E6F4-3EE0-4405-8F74-E2F986C7A1FA}" type="slidenum">
              <a:rPr lang="en-US" altLang="ja-JP"/>
              <a:pPr>
                <a:defRPr/>
              </a:pPr>
              <a:t>14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C0E6F4-3EE0-4405-8F74-E2F986C7A1FA}" type="slidenum">
              <a:rPr lang="en-US" altLang="ja-JP"/>
              <a:pPr>
                <a:defRPr/>
              </a:pPr>
              <a:t>15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C0E6F4-3EE0-4405-8F74-E2F986C7A1FA}" type="slidenum">
              <a:rPr lang="en-US" altLang="ja-JP"/>
              <a:pPr>
                <a:defRPr/>
              </a:pPr>
              <a:t>16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C0E6F4-3EE0-4405-8F74-E2F986C7A1FA}" type="slidenum">
              <a:rPr lang="en-US" altLang="ja-JP"/>
              <a:pPr>
                <a:defRPr/>
              </a:pPr>
              <a:t>17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C0E6F4-3EE0-4405-8F74-E2F986C7A1FA}" type="slidenum">
              <a:rPr lang="en-US" altLang="ja-JP"/>
              <a:pPr>
                <a:defRPr/>
              </a:pPr>
              <a:t>18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C0E6F4-3EE0-4405-8F74-E2F986C7A1FA}" type="slidenum">
              <a:rPr lang="en-US" altLang="ja-JP"/>
              <a:pPr>
                <a:defRPr/>
              </a:pPr>
              <a:t>19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C0E6F4-3EE0-4405-8F74-E2F986C7A1FA}" type="slidenum">
              <a:rPr lang="en-US" altLang="ja-JP"/>
              <a:pPr>
                <a:defRPr/>
              </a:pPr>
              <a:t>20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70E55E-6A51-4F61-86DA-A63A166EE5D9}" type="slidenum">
              <a:rPr lang="en-US" altLang="ja-JP"/>
              <a:pPr>
                <a:defRPr/>
              </a:pPr>
              <a:t>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C0E6F4-3EE0-4405-8F74-E2F986C7A1FA}" type="slidenum">
              <a:rPr lang="en-US" altLang="ja-JP"/>
              <a:pPr>
                <a:defRPr/>
              </a:pPr>
              <a:t>21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8DA5C9-A18E-475E-8054-86C6C10D719B}" type="slidenum">
              <a:rPr lang="en-US" altLang="ja-JP"/>
              <a:pPr>
                <a:defRPr/>
              </a:pPr>
              <a:t>22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8DA5C9-A18E-475E-8054-86C6C10D719B}" type="slidenum">
              <a:rPr lang="en-US" altLang="ja-JP"/>
              <a:pPr>
                <a:defRPr/>
              </a:pPr>
              <a:t>23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11776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2E4AE5-E0A8-4EFE-9B02-310EE6080D1D}" type="slidenum">
              <a:rPr lang="en-US" altLang="ja-JP"/>
              <a:pPr>
                <a:defRPr/>
              </a:pPr>
              <a:t>24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39775"/>
            <a:ext cx="4933950" cy="3702050"/>
          </a:xfrm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4714"/>
            <a:ext cx="5389563" cy="44418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39775"/>
            <a:ext cx="4937125" cy="3702050"/>
          </a:xfrm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4713"/>
            <a:ext cx="5389563" cy="44418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70E55E-6A51-4F61-86DA-A63A166EE5D9}" type="slidenum">
              <a:rPr lang="en-US" altLang="ja-JP"/>
              <a:pPr>
                <a:defRPr/>
              </a:pPr>
              <a:t>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A9B1E4-E5E2-40B8-B037-037ED38ADAD8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C16DA4-09B3-4A7C-B8F4-E82859BA5A61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39775"/>
            <a:ext cx="4937125" cy="3702050"/>
          </a:xfrm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4713"/>
            <a:ext cx="5389563" cy="44418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C0E6F4-3EE0-4405-8F74-E2F986C7A1FA}" type="slidenum">
              <a:rPr lang="en-US" altLang="ja-JP"/>
              <a:pPr>
                <a:defRPr/>
              </a:pPr>
              <a:t>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3288" y="739775"/>
            <a:ext cx="4935537" cy="3700463"/>
          </a:xfrm>
          <a:solidFill>
            <a:srgbClr val="FFFFFF"/>
          </a:solidFill>
          <a:ln/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3" tIns="45716" rIns="91433" bIns="45716"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  <p:sp>
        <p:nvSpPr>
          <p:cNvPr id="4" name="スライド番号プレースホルダ 3"/>
          <p:cNvSpPr txBox="1">
            <a:spLocks noGrp="1"/>
          </p:cNvSpPr>
          <p:nvPr/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 defTabSz="913692" fontAlgn="base">
              <a:defRPr/>
            </a:pPr>
            <a:fld id="{06736D2E-8A53-48DC-9613-0B1975D2B7B7}" type="slidenum">
              <a:rPr lang="en-US" altLang="ja-JP" sz="1200" baseline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pPr algn="r" defTabSz="913692" fontAlgn="base">
                <a:defRPr/>
              </a:pPr>
              <a:t>9</a:t>
            </a:fld>
            <a:endParaRPr lang="en-US" altLang="ja-JP" sz="1200" baseline="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3288" y="739775"/>
            <a:ext cx="4935537" cy="3700463"/>
          </a:xfrm>
          <a:solidFill>
            <a:srgbClr val="FFFFFF"/>
          </a:solidFill>
          <a:ln/>
        </p:spPr>
      </p:sp>
      <p:sp>
        <p:nvSpPr>
          <p:cNvPr id="26627" name="ノート プレースホルダ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3" tIns="45716" rIns="91433" bIns="45716"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  <p:sp>
        <p:nvSpPr>
          <p:cNvPr id="4" name="スライド番号プレースホルダ 3"/>
          <p:cNvSpPr txBox="1">
            <a:spLocks noGrp="1"/>
          </p:cNvSpPr>
          <p:nvPr/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 defTabSz="913692" fontAlgn="base">
              <a:defRPr/>
            </a:pPr>
            <a:fld id="{05FDBECD-D140-4DC2-BF37-7D722435033B}" type="slidenum">
              <a:rPr lang="en-US" altLang="ja-JP" sz="1200" baseline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pPr algn="r" defTabSz="913692" fontAlgn="base">
                <a:defRPr/>
              </a:pPr>
              <a:t>10</a:t>
            </a:fld>
            <a:endParaRPr lang="en-US" altLang="ja-JP" sz="1200" baseline="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1B55-E8F7-4A5C-AAE6-88628925949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ABB6D-505D-44C1-8E9A-EDC4489F835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D721D-4EA9-4C33-B166-92C05B4F2B2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B0AEC-F3CB-4959-AC4F-057AD3F84CD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C6333-7652-490B-9699-072308031BE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412EF-28A8-4BF1-9F70-A518DE279F5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331B7-2693-4249-8CB3-FF3675E22C8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7203E-983D-4F15-91F7-F5CDABF1357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DAE7B-35E6-497D-8F51-D97B4C1F1CC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CE358-2BED-4891-8F24-F2BDCEC729C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52314-4348-4B77-AC39-8085BD4E362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D9667B-2D79-4C85-BED7-70C09A2EC54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25" r:id="rId1"/>
    <p:sldLayoutId id="2147485526" r:id="rId2"/>
    <p:sldLayoutId id="2147485527" r:id="rId3"/>
    <p:sldLayoutId id="2147485528" r:id="rId4"/>
    <p:sldLayoutId id="2147485529" r:id="rId5"/>
    <p:sldLayoutId id="2147485530" r:id="rId6"/>
    <p:sldLayoutId id="2147485531" r:id="rId7"/>
    <p:sldLayoutId id="2147485532" r:id="rId8"/>
    <p:sldLayoutId id="2147485533" r:id="rId9"/>
    <p:sldLayoutId id="2147485534" r:id="rId10"/>
    <p:sldLayoutId id="2147485535" r:id="rId11"/>
  </p:sldLayoutIdLst>
  <p:transition>
    <p:blinds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11560" y="1124744"/>
            <a:ext cx="8101348" cy="144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ja-JP" altLang="en-US" sz="3600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S創英角ｺﾞｼｯｸUB" pitchFamily="50" charset="-128"/>
                <a:ea typeface="ＤＨＰ特太ゴシック体" pitchFamily="2" charset="-128"/>
              </a:rPr>
              <a:t>　　　</a:t>
            </a:r>
            <a:r>
              <a:rPr lang="ja-JP" altLang="en-US" sz="4000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S創英角ｺﾞｼｯｸUB" pitchFamily="50" charset="-128"/>
                <a:ea typeface="ＤＨＰ特太ゴシック体" pitchFamily="2" charset="-128"/>
              </a:rPr>
              <a:t>「心のバリアフリー」</a:t>
            </a:r>
            <a:endParaRPr lang="en-US" altLang="ja-JP" sz="4000" baseline="0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S創英角ｺﾞｼｯｸUB" pitchFamily="50" charset="-128"/>
              <a:ea typeface="ＤＨＰ特太ゴシック体" pitchFamily="2" charset="-128"/>
            </a:endParaRPr>
          </a:p>
          <a:p>
            <a:pPr algn="l">
              <a:spcBef>
                <a:spcPct val="50000"/>
              </a:spcBef>
              <a:defRPr/>
            </a:pPr>
            <a:r>
              <a:rPr lang="ja-JP" altLang="en-US" sz="3200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S創英角ｺﾞｼｯｸUB" pitchFamily="50" charset="-128"/>
                <a:ea typeface="ＤＨＰ特太ゴシック体" pitchFamily="2" charset="-128"/>
              </a:rPr>
              <a:t>  ～思いを聞こえるように・見えるように～</a:t>
            </a:r>
            <a:endParaRPr lang="ja-JP" altLang="en-US" sz="3200" baseline="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S創英角ｺﾞｼｯｸUB" pitchFamily="50" charset="-128"/>
              <a:ea typeface="ＤＨＰ特太ゴシック体" pitchFamily="2" charset="-128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763688" y="4005064"/>
            <a:ext cx="6737103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ja-JP" altLang="en-US" sz="28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２　</a:t>
            </a:r>
            <a:r>
              <a:rPr lang="ja-JP" altLang="en-US" sz="28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心のバリアフリー　</a:t>
            </a:r>
            <a:endParaRPr lang="ja-JP" altLang="en-US" sz="2800" b="1" baseline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763688" y="4941168"/>
            <a:ext cx="71152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800" b="1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/>
                <a:ea typeface="ＭＳ Ｐゴシック"/>
              </a:rPr>
              <a:t>３</a:t>
            </a:r>
            <a:r>
              <a:rPr lang="ja-JP" altLang="en-US" sz="2800" b="1" baseline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/>
                <a:ea typeface="ＭＳ Ｐゴシック"/>
              </a:rPr>
              <a:t>　体験</a:t>
            </a:r>
            <a:r>
              <a:rPr lang="ja-JP" altLang="en-US" sz="2800" b="1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/>
                <a:ea typeface="ＭＳ Ｐゴシック"/>
              </a:rPr>
              <a:t>コーナー</a:t>
            </a:r>
            <a:r>
              <a:rPr lang="en-US" altLang="ja-JP" sz="2800" b="1" baseline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/>
                <a:ea typeface="ＭＳ Ｐゴシック"/>
              </a:rPr>
              <a:t/>
            </a:r>
            <a:br>
              <a:rPr lang="en-US" altLang="ja-JP" sz="2800" b="1" baseline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/>
                <a:ea typeface="ＭＳ Ｐゴシック"/>
              </a:rPr>
            </a:br>
            <a:r>
              <a:rPr lang="ja-JP" altLang="en-US" sz="2800" b="1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/>
                <a:ea typeface="ＭＳ Ｐゴシック"/>
              </a:rPr>
              <a:t>　　「気持ちを合わせて！」</a:t>
            </a:r>
            <a:endParaRPr lang="ja-JP" altLang="en-US" b="1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691680" y="3140968"/>
            <a:ext cx="4536504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ja-JP" altLang="en-US" sz="28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１　「１／４の奇跡」の紹介</a:t>
            </a:r>
            <a:endParaRPr lang="ja-JP" altLang="en-US" sz="2800" b="1" baseline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102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40968"/>
            <a:ext cx="2534833" cy="2792645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04800" y="4267200"/>
            <a:ext cx="81534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fontAlgn="base">
              <a:spcBef>
                <a:spcPct val="20000"/>
              </a:spcBef>
              <a:buClr>
                <a:srgbClr val="3333CC"/>
              </a:buClr>
              <a:buSzPct val="80000"/>
              <a:buFont typeface="Wingdings" pitchFamily="2" charset="2"/>
              <a:buNone/>
              <a:defRPr/>
            </a:pPr>
            <a:r>
              <a:rPr lang="ja-JP" altLang="en-US" sz="240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　</a:t>
            </a:r>
            <a:endParaRPr lang="ja-JP" altLang="en-US" sz="2800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925700" name="Text Box 4"/>
          <p:cNvSpPr txBox="1">
            <a:spLocks noChangeArrowheads="1"/>
          </p:cNvSpPr>
          <p:nvPr/>
        </p:nvSpPr>
        <p:spPr bwMode="auto">
          <a:xfrm>
            <a:off x="2209800" y="228600"/>
            <a:ext cx="4419600" cy="64611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FF00"/>
            </a:outerShdw>
          </a:effectLst>
        </p:spPr>
        <p:txBody>
          <a:bodyPr>
            <a:spAutoFit/>
          </a:bodyPr>
          <a:lstStyle/>
          <a:p>
            <a:pPr fontAlgn="base">
              <a:defRPr/>
            </a:pPr>
            <a:r>
              <a:rPr lang="ja-JP" altLang="en-US" sz="3600" baseline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ＤＦ特太ゴシック体" pitchFamily="1" charset="-128"/>
              </a:rPr>
              <a:t>４つのバリア</a:t>
            </a:r>
            <a:endParaRPr lang="ja-JP" altLang="en-US" sz="3600" baseline="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S創英角ｺﾞｼｯｸUB" pitchFamily="50" charset="-128"/>
              <a:ea typeface="ＭＳ Ｐゴシック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56369" y="4548797"/>
            <a:ext cx="89281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ja-JP" altLang="en-US" sz="28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４　心のバリア</a:t>
            </a:r>
            <a:br>
              <a:rPr lang="ja-JP" altLang="en-US" sz="28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</a:br>
            <a:r>
              <a:rPr lang="ja-JP" altLang="en-US" sz="28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　</a:t>
            </a:r>
            <a:r>
              <a:rPr lang="en-US" altLang="ja-JP" sz="24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ja-JP" altLang="en-US" sz="24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・心ない</a:t>
            </a:r>
            <a:r>
              <a:rPr lang="ja-JP" altLang="en-US" sz="24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言葉、視線、無関心</a:t>
            </a:r>
            <a:r>
              <a:rPr lang="ja-JP" altLang="en-US" sz="24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、偏見、差別的な意識など</a:t>
            </a:r>
            <a:r>
              <a:rPr lang="ja-JP" altLang="en-US" sz="24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人々の心</a:t>
            </a:r>
            <a:r>
              <a:rPr lang="en-US" altLang="ja-JP" sz="24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/>
            </a:r>
            <a:br>
              <a:rPr lang="en-US" altLang="ja-JP" sz="24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</a:br>
            <a:r>
              <a:rPr lang="ja-JP" altLang="en-US" sz="24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　　 の</a:t>
            </a:r>
            <a:r>
              <a:rPr lang="ja-JP" altLang="en-US" sz="24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中にある</a:t>
            </a:r>
            <a:r>
              <a:rPr lang="ja-JP" altLang="en-US" sz="24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もの</a:t>
            </a:r>
            <a:r>
              <a:rPr lang="ja-JP" altLang="en-US" sz="24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　    対等に人格を尊重して付き合えないこと　</a:t>
            </a:r>
            <a:r>
              <a:rPr lang="en-US" altLang="ja-JP" sz="24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/>
            </a:r>
            <a:br>
              <a:rPr lang="en-US" altLang="ja-JP" sz="24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</a:br>
            <a:r>
              <a:rPr lang="ja-JP" altLang="en-US" sz="24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　 ・ 「知らないこと・知ろうとしないこと」「知っていても理解しようとし</a:t>
            </a:r>
            <a:r>
              <a:rPr lang="en-US" altLang="ja-JP" sz="24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/>
            </a:r>
            <a:br>
              <a:rPr lang="en-US" altLang="ja-JP" sz="24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</a:br>
            <a:r>
              <a:rPr lang="ja-JP" altLang="en-US" sz="24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　　 ないこと」「障害者は・・・だという決めつけ」　のこと</a:t>
            </a:r>
            <a:r>
              <a:rPr lang="ja-JP" altLang="en-US" sz="24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　　</a:t>
            </a:r>
            <a:endParaRPr lang="ja-JP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85738" y="1124744"/>
            <a:ext cx="8869362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ja-JP" altLang="en-US" sz="28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３　文化</a:t>
            </a:r>
            <a:r>
              <a:rPr lang="ja-JP" altLang="en-US" sz="2800" b="1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・情報のバリア</a:t>
            </a:r>
            <a:r>
              <a:rPr lang="ja-JP" altLang="en-US" sz="28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/>
            </a:r>
            <a:br>
              <a:rPr lang="ja-JP" altLang="en-US" sz="28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</a:br>
            <a:r>
              <a:rPr lang="ja-JP" altLang="en-US" sz="28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　 </a:t>
            </a:r>
            <a:r>
              <a:rPr lang="ja-JP" altLang="en-US" sz="28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・点字</a:t>
            </a:r>
            <a:r>
              <a:rPr lang="ja-JP" altLang="en-US" sz="28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や手話通訳、音声情報がないため、目や耳が</a:t>
            </a:r>
            <a:r>
              <a:rPr lang="ja-JP" altLang="en-US" sz="28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不</a:t>
            </a:r>
            <a:r>
              <a:rPr lang="en-US" altLang="ja-JP" sz="28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/>
            </a:r>
            <a:br>
              <a:rPr lang="en-US" altLang="ja-JP" sz="28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</a:br>
            <a:r>
              <a:rPr lang="ja-JP" altLang="en-US" sz="28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　　自由な</a:t>
            </a:r>
            <a:r>
              <a:rPr lang="ja-JP" altLang="en-US" sz="28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人が文化や情報に触れるチャンスが</a:t>
            </a:r>
            <a:r>
              <a:rPr lang="ja-JP" altLang="en-US" sz="28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限られる</a:t>
            </a:r>
            <a:endParaRPr lang="ja-JP" altLang="en-US" sz="2800" b="1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1024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42256"/>
            <a:ext cx="24701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8" y="2592282"/>
            <a:ext cx="1793974" cy="170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0419" y="2509739"/>
            <a:ext cx="1578199" cy="162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7467" y="2509068"/>
            <a:ext cx="1948407" cy="175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/楕円 3"/>
          <p:cNvSpPr/>
          <p:nvPr/>
        </p:nvSpPr>
        <p:spPr>
          <a:xfrm>
            <a:off x="2747614" y="2442256"/>
            <a:ext cx="504056" cy="6146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6444208" y="3443197"/>
            <a:ext cx="2232248" cy="789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7605010" y="3109192"/>
            <a:ext cx="576064" cy="331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1830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700" name="Text Box 4"/>
          <p:cNvSpPr txBox="1">
            <a:spLocks noChangeArrowheads="1"/>
          </p:cNvSpPr>
          <p:nvPr/>
        </p:nvSpPr>
        <p:spPr bwMode="auto">
          <a:xfrm>
            <a:off x="1619672" y="228600"/>
            <a:ext cx="5976664" cy="64611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FF00"/>
            </a:outerShdw>
          </a:effectLst>
        </p:spPr>
        <p:txBody>
          <a:bodyPr wrap="square">
            <a:spAutoFit/>
          </a:bodyPr>
          <a:lstStyle/>
          <a:p>
            <a:pPr fontAlgn="base">
              <a:defRPr/>
            </a:pPr>
            <a:r>
              <a:rPr lang="ja-JP" altLang="en-US" sz="3600" baseline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ＤＦ特太ゴシック体" pitchFamily="1" charset="-128"/>
              </a:rPr>
              <a:t>心のバリアフリー</a:t>
            </a:r>
            <a:endParaRPr lang="ja-JP" altLang="en-US" sz="3600" baseline="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S創英角ｺﾞｼｯｸUB" pitchFamily="50" charset="-128"/>
              <a:ea typeface="ＭＳ Ｐゴシック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99593" y="3716868"/>
            <a:ext cx="7875984" cy="107721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ja-JP" altLang="en-US" sz="32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お互いの多様性を認め合い、</a:t>
            </a:r>
            <a:r>
              <a:rPr lang="en-US" altLang="ja-JP" sz="32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/>
            </a:r>
            <a:br>
              <a:rPr lang="en-US" altLang="ja-JP" sz="32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</a:br>
            <a:r>
              <a:rPr lang="ja-JP" altLang="en-US" sz="32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　　　　　　　　　　助け合いながら付き合うこと</a:t>
            </a:r>
            <a:endParaRPr lang="ja-JP" altLang="en-US"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39552" y="1052736"/>
            <a:ext cx="8236025" cy="1818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ja-JP" altLang="en-US" sz="28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　</a:t>
            </a:r>
            <a:r>
              <a:rPr lang="en-US" altLang="ja-JP" sz="28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65</a:t>
            </a:r>
            <a:r>
              <a:rPr lang="ja-JP" altLang="en-US" sz="28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歳以上の高齢者数　３，３８４，０００人  </a:t>
            </a:r>
            <a:r>
              <a:rPr lang="ja-JP" altLang="en-US" sz="28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１／　４</a:t>
            </a:r>
            <a:r>
              <a:rPr lang="en-US" altLang="ja-JP" sz="28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/>
            </a:r>
            <a:br>
              <a:rPr lang="en-US" altLang="ja-JP" sz="28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</a:br>
            <a:r>
              <a:rPr lang="ja-JP" altLang="en-US" sz="28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　障害者数　　  ７，８７９，０００人　　　　　　 </a:t>
            </a:r>
            <a:r>
              <a:rPr lang="ja-JP" altLang="en-US" sz="28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１／１６</a:t>
            </a:r>
            <a:r>
              <a:rPr lang="en-US" altLang="ja-JP" sz="28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/>
            </a:r>
            <a:br>
              <a:rPr lang="en-US" altLang="ja-JP" sz="28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</a:br>
            <a:r>
              <a:rPr lang="ja-JP" altLang="en-US" sz="28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　</a:t>
            </a:r>
            <a:r>
              <a:rPr lang="ja-JP" altLang="en-US" sz="28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同性愛者数　 ６，０００，０００人　　　　　　 </a:t>
            </a:r>
            <a:r>
              <a:rPr lang="ja-JP" altLang="en-US" sz="28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１／２０</a:t>
            </a:r>
            <a:r>
              <a:rPr lang="en-US" altLang="ja-JP" sz="28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/>
            </a:r>
            <a:br>
              <a:rPr lang="en-US" altLang="ja-JP" sz="28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</a:br>
            <a:r>
              <a:rPr lang="ja-JP" altLang="en-US" sz="28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　</a:t>
            </a:r>
            <a:r>
              <a:rPr lang="ja-JP" altLang="en-US" sz="28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在留外国人数２，０３８，０００人 　　　　　  </a:t>
            </a:r>
            <a:r>
              <a:rPr lang="ja-JP" altLang="en-US" sz="28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１／６２</a:t>
            </a:r>
            <a:endParaRPr lang="ja-JP" altLang="en-US" sz="2800" b="1" baseline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30960" y="5157192"/>
            <a:ext cx="8091318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ja-JP" sz="32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all </a:t>
            </a:r>
            <a:r>
              <a:rPr lang="ja-JP" altLang="en-US" sz="32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ja-JP" sz="32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-or - nothing</a:t>
            </a:r>
            <a:r>
              <a:rPr lang="ja-JP" altLang="en-US" sz="32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（</a:t>
            </a:r>
            <a:r>
              <a:rPr lang="ja-JP" altLang="en-US" sz="280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オール・オア・ナッシング思考）</a:t>
            </a:r>
            <a:endParaRPr lang="ja-JP" altLang="en-US" sz="2800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475656" y="4797152"/>
            <a:ext cx="100811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l">
              <a:spcBef>
                <a:spcPct val="50000"/>
              </a:spcBef>
              <a:defRPr/>
            </a:pPr>
            <a:r>
              <a:rPr lang="ja-JP" altLang="en-US" sz="2800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ａｎｄ</a:t>
            </a:r>
            <a:endParaRPr lang="en-US" altLang="ja-JP" sz="2800" baseline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/>
              <a:ea typeface="ＭＳ Ｐゴシック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67545" y="6029658"/>
            <a:ext cx="8195520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ja-JP" altLang="en-US" sz="32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ＤＨＰ特太ゴシック体" panose="02010601000101010101" pitchFamily="2" charset="-128"/>
              </a:rPr>
              <a:t>いろいろな人がいる</a:t>
            </a:r>
            <a:r>
              <a:rPr lang="ja-JP" altLang="en-US" sz="3200" b="1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ＤＨＰ特太ゴシック体" panose="02010601000101010101" pitchFamily="2" charset="-128"/>
              </a:rPr>
              <a:t>んだ</a:t>
            </a:r>
            <a:r>
              <a:rPr lang="ja-JP" altLang="en-US" sz="32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ＤＨＰ特太ゴシック体" panose="02010601000101010101" pitchFamily="2" charset="-128"/>
              </a:rPr>
              <a:t>と知ることが第一歩</a:t>
            </a:r>
            <a:endParaRPr lang="ja-JP" altLang="en-US" sz="2800" baseline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ＤＨＰ特太ゴシック体" panose="02010601000101010101" pitchFamily="2" charset="-128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899592" y="2926938"/>
            <a:ext cx="7875985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ja-JP" altLang="en-US" sz="3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多数派は少数派の大切なことが見えなくなる</a:t>
            </a:r>
            <a:endParaRPr lang="ja-JP" altLang="en-US" sz="280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546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utoUpdateAnimBg="0"/>
      <p:bldP spid="4" grpId="0" animBg="1"/>
      <p:bldP spid="15" grpId="0"/>
      <p:bldP spid="1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1"/>
          <p:cNvSpPr txBox="1">
            <a:spLocks noChangeArrowheads="1"/>
          </p:cNvSpPr>
          <p:nvPr/>
        </p:nvSpPr>
        <p:spPr bwMode="auto">
          <a:xfrm>
            <a:off x="684213" y="115888"/>
            <a:ext cx="7991971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00FF00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fontAlgn="base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fontAlgn="base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fontAlgn="base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fontAlgn="base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fontAlgn="base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baseline="0" dirty="0" smtClean="0">
                <a:solidFill>
                  <a:srgbClr val="000066"/>
                </a:solidFill>
                <a:latin typeface="Arial" charset="0"/>
                <a:ea typeface="ＤＦ特太ゴシック体" pitchFamily="1" charset="-128"/>
              </a:rPr>
              <a:t>心のバリアフリー</a:t>
            </a:r>
            <a:endParaRPr lang="ja-JP" altLang="en-US" sz="2400" baseline="0" dirty="0">
              <a:latin typeface="Times New Roman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907704" y="807981"/>
            <a:ext cx="6283687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ja-JP" altLang="en-US" sz="28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高齢者・障害者を手助けしない理由</a:t>
            </a:r>
            <a:endParaRPr lang="ja-JP" altLang="en-US" sz="2800" b="1" baseline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28513058"/>
              </p:ext>
            </p:extLst>
          </p:nvPr>
        </p:nvGraphicFramePr>
        <p:xfrm>
          <a:off x="323528" y="1333382"/>
          <a:ext cx="8453201" cy="5215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2056838" y="5963670"/>
            <a:ext cx="6552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ＤＦ特太ゴシック体" panose="02010609000101010101" pitchFamily="1" charset="-128"/>
              </a:rPr>
              <a:t>「知らない」</a:t>
            </a:r>
            <a:r>
              <a:rPr lang="ja-JP" altLang="en-US" sz="32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ＤＦ特太ゴシック体" panose="02010609000101010101" pitchFamily="1" charset="-128"/>
              </a:rPr>
              <a:t>こと</a:t>
            </a:r>
            <a:r>
              <a:rPr lang="ja-JP" altLang="en-US" sz="3200" b="1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ＤＦ特太ゴシック体" panose="02010609000101010101" pitchFamily="1" charset="-128"/>
              </a:rPr>
              <a:t>から</a:t>
            </a:r>
            <a:r>
              <a:rPr lang="ja-JP" altLang="en-US" sz="32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ＤＦ特太ゴシック体" panose="02010609000101010101" pitchFamily="1" charset="-128"/>
              </a:rPr>
              <a:t>生まれる</a:t>
            </a:r>
            <a:endParaRPr lang="ja-JP" altLang="en-US" sz="3200" dirty="0">
              <a:solidFill>
                <a:srgbClr val="0000FF"/>
              </a:solidFill>
              <a:latin typeface="+mj-ea"/>
              <a:ea typeface="ＤＦ特太ゴシック体" panose="0201060900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096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1"/>
          <p:cNvSpPr txBox="1">
            <a:spLocks noChangeArrowheads="1"/>
          </p:cNvSpPr>
          <p:nvPr/>
        </p:nvSpPr>
        <p:spPr bwMode="auto">
          <a:xfrm>
            <a:off x="684213" y="115888"/>
            <a:ext cx="7991971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00FF00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fontAlgn="base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fontAlgn="base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fontAlgn="base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fontAlgn="base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fontAlgn="base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baseline="0" dirty="0" smtClean="0">
                <a:solidFill>
                  <a:srgbClr val="000066"/>
                </a:solidFill>
                <a:latin typeface="Arial" charset="0"/>
                <a:ea typeface="ＤＦ特太ゴシック体" pitchFamily="1" charset="-128"/>
              </a:rPr>
              <a:t>心のバリアフリー</a:t>
            </a:r>
            <a:endParaRPr lang="ja-JP" altLang="en-US" sz="2400" baseline="0" dirty="0">
              <a:latin typeface="Times New Roman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23528" y="980728"/>
            <a:ext cx="7632848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ja-JP" altLang="en-US" sz="3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１　対応を知らないための</a:t>
            </a:r>
            <a:r>
              <a:rPr lang="ja-JP" altLang="en-US" sz="32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戸惑い</a:t>
            </a:r>
            <a:r>
              <a:rPr lang="ja-JP" altLang="en-US" sz="28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　</a:t>
            </a:r>
            <a:endParaRPr lang="ja-JP" altLang="en-US" sz="2800" b="1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303462" y="1772816"/>
            <a:ext cx="78405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50000"/>
              </a:spcBef>
              <a:defRPr/>
            </a:pPr>
            <a:r>
              <a:rPr lang="ja-JP" altLang="en-US" sz="2800" b="1" baseline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　</a:t>
            </a:r>
            <a:r>
              <a:rPr lang="ja-JP" altLang="en-US" sz="2800" b="1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　車</a:t>
            </a:r>
            <a:r>
              <a:rPr lang="ja-JP" altLang="en-US" sz="2800" b="1" baseline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いすを利用して</a:t>
            </a:r>
            <a:r>
              <a:rPr lang="ja-JP" altLang="en-US" sz="2800" b="1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いる人が</a:t>
            </a:r>
            <a:r>
              <a:rPr lang="ja-JP" altLang="en-US" sz="2800" b="1" baseline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駅で困って</a:t>
            </a:r>
            <a:r>
              <a:rPr lang="ja-JP" altLang="en-US" sz="2800" b="1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いるの</a:t>
            </a:r>
            <a:r>
              <a:rPr lang="en-US" altLang="ja-JP" sz="2800" b="1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/>
            </a:r>
            <a:br>
              <a:rPr lang="en-US" altLang="ja-JP" sz="2800" b="1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</a:br>
            <a:r>
              <a:rPr lang="ja-JP" altLang="en-US" sz="2800" b="1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　を見かけても、うまく声をかけられず、</a:t>
            </a:r>
            <a:r>
              <a:rPr lang="ja-JP" altLang="en-US" sz="2800" b="1" u="sng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戸惑って</a:t>
            </a:r>
            <a:r>
              <a:rPr lang="en-US" altLang="ja-JP" sz="2800" b="1" u="sng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/>
            </a:r>
            <a:br>
              <a:rPr lang="en-US" altLang="ja-JP" sz="2800" b="1" u="sng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</a:br>
            <a:r>
              <a:rPr lang="ja-JP" altLang="en-US" sz="2800" b="1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　しまう（見なかったことにしてしまう）</a:t>
            </a:r>
            <a:endParaRPr lang="ja-JP" altLang="en-US" sz="2800" b="1" baseline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/>
              <a:ea typeface="ＭＳ Ｐゴシック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115616" y="3356992"/>
            <a:ext cx="78405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50000"/>
              </a:spcBef>
              <a:defRPr/>
            </a:pPr>
            <a:r>
              <a:rPr lang="ja-JP" altLang="en-US" sz="28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 　　  周囲のサポートが必要な状況にも関わらず、</a:t>
            </a:r>
            <a:r>
              <a:rPr lang="en-US" altLang="ja-JP" sz="28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/>
            </a:r>
            <a:br>
              <a:rPr lang="en-US" altLang="ja-JP" sz="28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</a:br>
            <a:r>
              <a:rPr lang="ja-JP" altLang="en-US" sz="28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　　自分の状況をうまく説明できず、</a:t>
            </a:r>
            <a:r>
              <a:rPr lang="ja-JP" altLang="en-US" sz="2800" b="1" u="sng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戸惑って</a:t>
            </a:r>
            <a:r>
              <a:rPr lang="ja-JP" altLang="en-US" sz="28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しまう</a:t>
            </a:r>
            <a:endParaRPr lang="ja-JP" altLang="en-US" sz="2800" b="1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/>
              <a:ea typeface="ＭＳ Ｐゴシック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86968" y="5445224"/>
            <a:ext cx="8820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50000"/>
              </a:spcBef>
              <a:defRPr/>
            </a:pPr>
            <a:r>
              <a:rPr lang="ja-JP" altLang="en-US" sz="2800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　 </a:t>
            </a:r>
            <a:r>
              <a:rPr lang="ja-JP" altLang="en-US" sz="2800" b="1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互いに関わった</a:t>
            </a:r>
            <a:r>
              <a:rPr lang="ja-JP" altLang="en-US" sz="2800" b="1" baseline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経験</a:t>
            </a:r>
            <a:r>
              <a:rPr lang="ja-JP" altLang="en-US" sz="2800" b="1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が少ないため、どう接すればよいか分からず、戸惑ってしまい、うまく交流ができない</a:t>
            </a:r>
            <a:endParaRPr lang="ja-JP" altLang="en-US" sz="2800" b="1" baseline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/>
              <a:ea typeface="ＭＳ Ｐゴシック"/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4067944" y="4581674"/>
            <a:ext cx="976275" cy="633430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602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600" y="1556792"/>
            <a:ext cx="987177" cy="1404575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284" y="3212976"/>
            <a:ext cx="1411807" cy="136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9255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1"/>
          <p:cNvSpPr txBox="1">
            <a:spLocks noChangeArrowheads="1"/>
          </p:cNvSpPr>
          <p:nvPr/>
        </p:nvSpPr>
        <p:spPr bwMode="auto">
          <a:xfrm>
            <a:off x="684213" y="115888"/>
            <a:ext cx="7991971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00FF00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fontAlgn="base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fontAlgn="base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fontAlgn="base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fontAlgn="base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fontAlgn="base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baseline="0" dirty="0" smtClean="0">
                <a:solidFill>
                  <a:srgbClr val="000066"/>
                </a:solidFill>
                <a:latin typeface="Arial" charset="0"/>
                <a:ea typeface="ＤＦ特太ゴシック体" pitchFamily="1" charset="-128"/>
              </a:rPr>
              <a:t>心のバリアフリー</a:t>
            </a:r>
            <a:endParaRPr lang="ja-JP" altLang="en-US" sz="2400" baseline="0" dirty="0">
              <a:latin typeface="Times New Roman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67544" y="980728"/>
            <a:ext cx="7200800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ja-JP" altLang="en-US" sz="3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２　知らないための勝手な</a:t>
            </a:r>
            <a:r>
              <a:rPr lang="ja-JP" altLang="en-US" sz="32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思い込み</a:t>
            </a:r>
            <a:r>
              <a:rPr lang="ja-JP" altLang="en-US" sz="28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　</a:t>
            </a:r>
            <a:endParaRPr lang="ja-JP" altLang="en-US" sz="2800" b="1" baseline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547664" y="1556792"/>
            <a:ext cx="78405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50000"/>
              </a:spcBef>
              <a:defRPr/>
            </a:pPr>
            <a:r>
              <a:rPr lang="ja-JP" altLang="en-US" sz="2800" b="1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 　障害のある人はできないことが多いから、</a:t>
            </a:r>
            <a:r>
              <a:rPr lang="en-US" altLang="ja-JP" sz="2800" b="1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/>
            </a:r>
            <a:br>
              <a:rPr lang="en-US" altLang="ja-JP" sz="2800" b="1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</a:br>
            <a:r>
              <a:rPr lang="ja-JP" altLang="en-US" sz="2800" b="1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何でも支援しなければならないと</a:t>
            </a:r>
            <a:r>
              <a:rPr lang="ja-JP" altLang="en-US" sz="2800" b="1" u="sng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思い込み</a:t>
            </a:r>
            <a:r>
              <a:rPr lang="ja-JP" altLang="en-US" sz="2800" b="1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、</a:t>
            </a:r>
            <a:r>
              <a:rPr lang="en-US" altLang="ja-JP" sz="2800" b="1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/>
            </a:r>
            <a:br>
              <a:rPr lang="en-US" altLang="ja-JP" sz="2800" b="1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</a:br>
            <a:r>
              <a:rPr lang="ja-JP" altLang="en-US" sz="2800" b="1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「関わるのは大変、気を</a:t>
            </a:r>
            <a:r>
              <a:rPr lang="ja-JP" altLang="en-US" sz="2800" b="1" baseline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使って</a:t>
            </a:r>
            <a:r>
              <a:rPr lang="ja-JP" altLang="en-US" sz="2800" b="1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疲れる」と思う</a:t>
            </a:r>
            <a:endParaRPr lang="ja-JP" altLang="en-US" sz="2800" b="1" baseline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/>
              <a:ea typeface="ＭＳ Ｐゴシック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140360" y="3284984"/>
            <a:ext cx="8003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50000"/>
              </a:spcBef>
              <a:defRPr/>
            </a:pPr>
            <a:r>
              <a:rPr lang="ja-JP" altLang="en-US" sz="28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　　 　「こんなことを頼んだら迷惑だろう、どうせ</a:t>
            </a:r>
            <a:r>
              <a:rPr lang="en-US" altLang="ja-JP" sz="28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/>
            </a:r>
            <a:br>
              <a:rPr lang="en-US" altLang="ja-JP" sz="28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</a:br>
            <a:r>
              <a:rPr lang="ja-JP" altLang="en-US" sz="28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　　分ってもらえないだろう」と</a:t>
            </a:r>
            <a:r>
              <a:rPr lang="ja-JP" altLang="en-US" sz="2800" b="1" u="sng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思い込んで</a:t>
            </a:r>
            <a:r>
              <a:rPr lang="ja-JP" altLang="en-US" sz="28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しまう</a:t>
            </a:r>
            <a:endParaRPr lang="ja-JP" altLang="en-US" sz="2800" b="1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/>
              <a:ea typeface="ＭＳ Ｐゴシック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98873" y="4869160"/>
            <a:ext cx="8820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50000"/>
              </a:spcBef>
              <a:defRPr/>
            </a:pPr>
            <a:r>
              <a:rPr lang="ja-JP" altLang="en-US" sz="2800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　 </a:t>
            </a:r>
            <a:r>
              <a:rPr lang="ja-JP" altLang="en-US" sz="2800" b="1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互いのことを知らないために、「この人はきっと・・・な</a:t>
            </a:r>
            <a:r>
              <a:rPr lang="en-US" altLang="ja-JP" sz="2800" b="1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/>
            </a:r>
            <a:br>
              <a:rPr lang="en-US" altLang="ja-JP" sz="2800" b="1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</a:br>
            <a:r>
              <a:rPr lang="ja-JP" altLang="en-US" sz="2800" b="1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人だろう」と思い込んでしまい、うまく交流ができない</a:t>
            </a:r>
            <a:endParaRPr lang="ja-JP" altLang="en-US" sz="2800" b="1" baseline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/>
              <a:ea typeface="ＭＳ Ｐゴシック"/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3995936" y="4293096"/>
            <a:ext cx="976275" cy="633430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23528" y="5949280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ＤＦ特太ゴシック体" panose="02010609000101010101" pitchFamily="1" charset="-128"/>
              </a:rPr>
              <a:t>お</a:t>
            </a:r>
            <a:r>
              <a:rPr lang="ja-JP" altLang="en-US" sz="32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ＤＦ特太ゴシック体" panose="02010609000101010101" pitchFamily="1" charset="-128"/>
              </a:rPr>
              <a:t>互いの気持ちに気付き、具体的に行動する</a:t>
            </a:r>
            <a:endParaRPr lang="ja-JP" altLang="en-US" sz="3200" dirty="0">
              <a:solidFill>
                <a:srgbClr val="0000FF"/>
              </a:solidFill>
              <a:latin typeface="+mj-ea"/>
              <a:ea typeface="ＤＦ特太ゴシック体" panose="02010609000101010101" pitchFamily="1" charset="-128"/>
            </a:endParaRPr>
          </a:p>
        </p:txBody>
      </p:sp>
      <p:pic>
        <p:nvPicPr>
          <p:cNvPr id="11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877" y="1547001"/>
            <a:ext cx="987177" cy="1404575"/>
          </a:xfrm>
          <a:prstGeom prst="rect">
            <a:avLst/>
          </a:prstGeom>
          <a:noFill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857" y="3077688"/>
            <a:ext cx="1411807" cy="136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0373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4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1"/>
          <p:cNvSpPr txBox="1">
            <a:spLocks noChangeArrowheads="1"/>
          </p:cNvSpPr>
          <p:nvPr/>
        </p:nvSpPr>
        <p:spPr bwMode="auto">
          <a:xfrm>
            <a:off x="1403648" y="115888"/>
            <a:ext cx="655272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00FF00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fontAlgn="base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fontAlgn="base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fontAlgn="base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fontAlgn="base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fontAlgn="base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baseline="0" dirty="0" smtClean="0">
                <a:solidFill>
                  <a:srgbClr val="000066"/>
                </a:solidFill>
                <a:latin typeface="Arial" charset="0"/>
                <a:ea typeface="ＤＦ特太ゴシック体" pitchFamily="1" charset="-128"/>
              </a:rPr>
              <a:t>演習　謎が解けますか？</a:t>
            </a:r>
            <a:endParaRPr lang="ja-JP" altLang="en-US" sz="2400" baseline="0" dirty="0">
              <a:latin typeface="Times New Roman" pitchFamily="18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49252" y="1052736"/>
            <a:ext cx="7939172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ja-JP" altLang="en-US" sz="3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１　ある交差点で交通事故が発生しました。</a:t>
            </a:r>
            <a:endParaRPr lang="ja-JP" altLang="en-US" sz="2800" b="1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49252" y="1802278"/>
            <a:ext cx="7939172" cy="10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ja-JP" altLang="en-US" sz="3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２　大型トラックが、通行中の男性と彼の息子</a:t>
            </a:r>
            <a:r>
              <a:rPr lang="en-US" altLang="ja-JP" sz="3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/>
            </a:r>
            <a:br>
              <a:rPr lang="en-US" altLang="ja-JP" sz="3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</a:br>
            <a:r>
              <a:rPr lang="ja-JP" altLang="en-US" sz="3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　　をはねました。</a:t>
            </a:r>
            <a:endParaRPr lang="ja-JP" altLang="en-US" sz="2800" b="1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57818" y="2927032"/>
            <a:ext cx="7939172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ja-JP" altLang="en-US" sz="3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３　二人ともケガをしました。</a:t>
            </a:r>
            <a:endParaRPr lang="ja-JP" altLang="en-US" sz="2800" b="1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57818" y="3717032"/>
            <a:ext cx="8290646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ja-JP" altLang="en-US" sz="3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４　父親と息子は別々の病院に運ばれました。</a:t>
            </a:r>
            <a:endParaRPr lang="ja-JP" altLang="en-US" sz="2800" b="1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49252" y="4509120"/>
            <a:ext cx="8443228" cy="10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ja-JP" altLang="en-US" sz="3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５　息子が搬送された病院で</a:t>
            </a:r>
            <a:r>
              <a:rPr lang="ja-JP" altLang="en-US" sz="32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執刀医</a:t>
            </a:r>
            <a:r>
              <a:rPr lang="ja-JP" altLang="en-US" sz="3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は叫びまし</a:t>
            </a:r>
            <a:r>
              <a:rPr lang="en-US" altLang="ja-JP" sz="3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/>
            </a:r>
            <a:br>
              <a:rPr lang="en-US" altLang="ja-JP" sz="3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</a:br>
            <a:r>
              <a:rPr lang="ja-JP" altLang="en-US" sz="3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　　た。「この子は私の息子です！」</a:t>
            </a:r>
            <a:endParaRPr lang="ja-JP" altLang="en-US" sz="2800" b="1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3074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5548" y="171202"/>
            <a:ext cx="1199456" cy="119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5513" y="2330941"/>
            <a:ext cx="1406967" cy="146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766" y="5048819"/>
            <a:ext cx="1741714" cy="154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877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1"/>
          <p:cNvSpPr txBox="1">
            <a:spLocks noChangeArrowheads="1"/>
          </p:cNvSpPr>
          <p:nvPr/>
        </p:nvSpPr>
        <p:spPr bwMode="auto">
          <a:xfrm>
            <a:off x="1403648" y="115888"/>
            <a:ext cx="655272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00FF00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fontAlgn="base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fontAlgn="base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fontAlgn="base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fontAlgn="base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fontAlgn="base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baseline="0" dirty="0" smtClean="0">
                <a:solidFill>
                  <a:srgbClr val="000066"/>
                </a:solidFill>
                <a:latin typeface="Arial" charset="0"/>
                <a:ea typeface="ＤＦ特太ゴシック体" pitchFamily="1" charset="-128"/>
              </a:rPr>
              <a:t>新聞の投書</a:t>
            </a:r>
            <a:endParaRPr lang="ja-JP" altLang="en-US" sz="2400" baseline="0" dirty="0">
              <a:latin typeface="Times New Roman" pitchFamily="18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379398" y="291256"/>
            <a:ext cx="553998" cy="941925"/>
          </a:xfrm>
          <a:prstGeom prst="rect">
            <a:avLst/>
          </a:prstGeom>
          <a:solidFill>
            <a:schemeClr val="bg1"/>
          </a:solidFill>
        </p:spPr>
        <p:txBody>
          <a:bodyPr vert="eaVert" wrap="none">
            <a:spAutoFit/>
          </a:bodyPr>
          <a:lstStyle/>
          <a:p>
            <a:r>
              <a:rPr lang="ja-JP" altLang="en-US" sz="24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資料１</a:t>
            </a:r>
            <a:endParaRPr lang="ja-JP" altLang="en-US" sz="2400" b="1" dirty="0"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681" y="811551"/>
            <a:ext cx="7396765" cy="5747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1" name="直線コネクタ 20"/>
          <p:cNvCxnSpPr/>
          <p:nvPr/>
        </p:nvCxnSpPr>
        <p:spPr>
          <a:xfrm>
            <a:off x="2915816" y="2204864"/>
            <a:ext cx="0" cy="129614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2339752" y="908720"/>
            <a:ext cx="0" cy="86409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7164288" y="4349077"/>
            <a:ext cx="0" cy="10801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6588224" y="4812211"/>
            <a:ext cx="0" cy="1425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6084168" y="3685220"/>
            <a:ext cx="0" cy="8707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3995936" y="3685220"/>
            <a:ext cx="0" cy="2583904"/>
          </a:xfrm>
          <a:prstGeom prst="line">
            <a:avLst/>
          </a:prstGeom>
          <a:ln w="38100">
            <a:solidFill>
              <a:srgbClr val="047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3419872" y="3608173"/>
            <a:ext cx="0" cy="2408076"/>
          </a:xfrm>
          <a:prstGeom prst="line">
            <a:avLst/>
          </a:prstGeom>
          <a:ln w="38100">
            <a:solidFill>
              <a:srgbClr val="047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00882"/>
            <a:ext cx="1553084" cy="189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0467" y="4663157"/>
            <a:ext cx="1376609" cy="197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852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1"/>
          <p:cNvSpPr txBox="1">
            <a:spLocks noChangeArrowheads="1"/>
          </p:cNvSpPr>
          <p:nvPr/>
        </p:nvSpPr>
        <p:spPr bwMode="auto">
          <a:xfrm>
            <a:off x="684213" y="115888"/>
            <a:ext cx="7991971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00FF00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fontAlgn="base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fontAlgn="base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fontAlgn="base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fontAlgn="base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fontAlgn="base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baseline="0" dirty="0" smtClean="0">
                <a:solidFill>
                  <a:srgbClr val="000066"/>
                </a:solidFill>
                <a:latin typeface="Arial" charset="0"/>
                <a:ea typeface="ＤＦ特太ゴシック体" pitchFamily="1" charset="-128"/>
              </a:rPr>
              <a:t>演習「相手の立場を考えよう」</a:t>
            </a:r>
            <a:endParaRPr lang="ja-JP" altLang="en-US" sz="2400" baseline="0" dirty="0">
              <a:latin typeface="Times New Roman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54154" y="1124744"/>
            <a:ext cx="8510334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rgbClr val="0000FF"/>
            </a:solidFill>
          </a:ln>
          <a:effectLst>
            <a:outerShdw blurRad="50800" dist="38100" dir="2700000" algn="tl" rotWithShape="0">
              <a:srgbClr val="00B0F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l">
              <a:spcBef>
                <a:spcPct val="50000"/>
              </a:spcBef>
              <a:defRPr/>
            </a:pPr>
            <a:r>
              <a:rPr lang="ja-JP" altLang="en-US" sz="2800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・駅の券売機の前で　目の不自由な人が</a:t>
            </a:r>
            <a:r>
              <a:rPr lang="en-US" altLang="ja-JP" sz="2800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/>
            </a:r>
            <a:br>
              <a:rPr lang="en-US" altLang="ja-JP" sz="2800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</a:br>
            <a:r>
              <a:rPr lang="ja-JP" altLang="en-US" sz="28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itchFamily="49" charset="-128"/>
                <a:ea typeface="HG創英角ﾎﾟｯﾌﾟ体" pitchFamily="49" charset="-128"/>
              </a:rPr>
              <a:t>「すみません、傘を探しているのですが・・・」</a:t>
            </a:r>
            <a:r>
              <a:rPr lang="en-US" altLang="ja-JP" sz="2800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/>
            </a:r>
            <a:br>
              <a:rPr lang="en-US" altLang="ja-JP" sz="2800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</a:br>
            <a:r>
              <a:rPr lang="ja-JP" altLang="en-US" sz="2800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　自分の足元に、紺色の傘が１本、横になっています。　</a:t>
            </a:r>
            <a:endParaRPr lang="ja-JP" altLang="en-US" sz="2800" baseline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/>
              <a:ea typeface="ＭＳ Ｐゴシック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67544" y="2780928"/>
            <a:ext cx="84118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50000"/>
              </a:spcBef>
              <a:defRPr/>
            </a:pPr>
            <a:r>
              <a:rPr lang="ja-JP" altLang="en-US" sz="3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Ｑ：どんな言葉をかけて</a:t>
            </a:r>
            <a:r>
              <a:rPr lang="en-US" altLang="ja-JP" sz="3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/>
            </a:r>
            <a:br>
              <a:rPr lang="en-US" altLang="ja-JP" sz="3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</a:br>
            <a:r>
              <a:rPr lang="ja-JP" altLang="en-US" sz="3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　　　　　傘を確認しますか？</a:t>
            </a:r>
            <a:endParaRPr lang="ja-JP" altLang="en-US" sz="3200" b="1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/>
              <a:ea typeface="ＭＳ Ｐゴシック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95536" y="4509120"/>
            <a:ext cx="85889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ja-JP" altLang="en-US" sz="32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 Ａ：</a:t>
            </a:r>
            <a:r>
              <a:rPr lang="ja-JP" altLang="en-US" sz="24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 </a:t>
            </a:r>
            <a:r>
              <a:rPr lang="ja-JP" altLang="en-US" sz="32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「どんな傘ですか。」</a:t>
            </a:r>
            <a:r>
              <a:rPr lang="en-US" altLang="ja-JP" sz="32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/>
            </a:r>
            <a:br>
              <a:rPr lang="en-US" altLang="ja-JP" sz="32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</a:br>
            <a:r>
              <a:rPr lang="ja-JP" altLang="en-US" sz="32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　　 「何か印がついていますか。」　</a:t>
            </a:r>
            <a:endParaRPr lang="ja-JP" altLang="en-US" sz="2800" b="1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/>
              <a:ea typeface="ＭＳ Ｐゴシック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87708" y="5866218"/>
            <a:ext cx="82018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50000"/>
              </a:spcBef>
              <a:defRPr/>
            </a:pPr>
            <a:r>
              <a:rPr lang="ja-JP" altLang="en-US" sz="32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　　「何色の傘ですか？」</a:t>
            </a:r>
            <a:endParaRPr lang="ja-JP" altLang="en-US" sz="2800" b="1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/>
              <a:ea typeface="ＭＳ Ｐゴシック"/>
            </a:endParaRPr>
          </a:p>
        </p:txBody>
      </p:sp>
      <p:pic>
        <p:nvPicPr>
          <p:cNvPr id="614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76500">
            <a:off x="7008469" y="2769101"/>
            <a:ext cx="1245516" cy="245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467544" y="5805264"/>
            <a:ext cx="647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ja-JP" sz="36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×</a:t>
            </a:r>
            <a:endParaRPr lang="ja-JP" altLang="en-US" sz="3600" b="1" baseline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550676" y="2550095"/>
            <a:ext cx="3413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b="1" baseline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手触りや音で判断する</a:t>
            </a:r>
            <a:endParaRPr lang="ja-JP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115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11658"/>
            <a:ext cx="6264696" cy="6046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218" name="Text Box 21"/>
          <p:cNvSpPr txBox="1">
            <a:spLocks noChangeArrowheads="1"/>
          </p:cNvSpPr>
          <p:nvPr/>
        </p:nvSpPr>
        <p:spPr bwMode="auto">
          <a:xfrm>
            <a:off x="611560" y="115888"/>
            <a:ext cx="8208912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00FF00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fontAlgn="base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fontAlgn="base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fontAlgn="base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fontAlgn="base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fontAlgn="base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baseline="0" dirty="0">
                <a:solidFill>
                  <a:srgbClr val="000066"/>
                </a:solidFill>
                <a:latin typeface="Arial" charset="0"/>
                <a:ea typeface="ＤＦ特太ゴシック体" pitchFamily="1" charset="-128"/>
              </a:rPr>
              <a:t>「</a:t>
            </a:r>
            <a:r>
              <a:rPr lang="ja-JP" altLang="en-US" sz="3600" baseline="0" dirty="0" smtClean="0">
                <a:solidFill>
                  <a:srgbClr val="000066"/>
                </a:solidFill>
                <a:latin typeface="Arial" charset="0"/>
                <a:ea typeface="ＤＦ特太ゴシック体" pitchFamily="1" charset="-128"/>
              </a:rPr>
              <a:t>本当に恥ずかしいこととは」</a:t>
            </a:r>
            <a:endParaRPr lang="ja-JP" altLang="en-US" sz="2400" baseline="0" dirty="0">
              <a:latin typeface="Times New Roman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425262" y="3335260"/>
            <a:ext cx="553998" cy="31981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3600" dirty="0" smtClean="0"/>
              <a:t>中学</a:t>
            </a:r>
            <a:r>
              <a:rPr kumimoji="1" lang="en-US" altLang="ja-JP" sz="3600" dirty="0" smtClean="0"/>
              <a:t>3</a:t>
            </a:r>
            <a:r>
              <a:rPr kumimoji="1" lang="ja-JP" altLang="en-US" sz="3600" dirty="0" smtClean="0"/>
              <a:t>年　大関　千潤</a:t>
            </a:r>
            <a:endParaRPr kumimoji="1" lang="ja-JP" altLang="en-US" sz="3600" dirty="0"/>
          </a:p>
        </p:txBody>
      </p:sp>
      <p:sp>
        <p:nvSpPr>
          <p:cNvPr id="6" name="正方形/長方形 5"/>
          <p:cNvSpPr/>
          <p:nvPr/>
        </p:nvSpPr>
        <p:spPr>
          <a:xfrm>
            <a:off x="8379398" y="778903"/>
            <a:ext cx="553998" cy="941925"/>
          </a:xfrm>
          <a:prstGeom prst="rect">
            <a:avLst/>
          </a:prstGeom>
          <a:solidFill>
            <a:schemeClr val="bg1"/>
          </a:solidFill>
        </p:spPr>
        <p:txBody>
          <a:bodyPr vert="eaVert" wrap="none">
            <a:spAutoFit/>
          </a:bodyPr>
          <a:lstStyle/>
          <a:p>
            <a:r>
              <a:rPr lang="ja-JP" altLang="en-US" sz="24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資料２</a:t>
            </a:r>
            <a:endParaRPr lang="ja-JP" altLang="en-US" sz="2400" b="1" dirty="0">
              <a:latin typeface="+mj-ea"/>
              <a:ea typeface="+mj-ea"/>
            </a:endParaRPr>
          </a:p>
        </p:txBody>
      </p:sp>
      <p:pic>
        <p:nvPicPr>
          <p:cNvPr id="102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1440160" cy="168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411" y="2924942"/>
            <a:ext cx="1672394" cy="151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411" y="4731512"/>
            <a:ext cx="1800200" cy="188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096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1"/>
          <p:cNvSpPr txBox="1">
            <a:spLocks noChangeArrowheads="1"/>
          </p:cNvSpPr>
          <p:nvPr/>
        </p:nvSpPr>
        <p:spPr bwMode="auto">
          <a:xfrm>
            <a:off x="611560" y="115888"/>
            <a:ext cx="8208912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00FF00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fontAlgn="base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fontAlgn="base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fontAlgn="base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fontAlgn="base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fontAlgn="base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baseline="0" dirty="0" smtClean="0">
                <a:solidFill>
                  <a:srgbClr val="000066"/>
                </a:solidFill>
                <a:latin typeface="Arial" charset="0"/>
                <a:ea typeface="ＤＦ特太ゴシック体" pitchFamily="1" charset="-128"/>
              </a:rPr>
              <a:t>「本当に恥ずかしいこととは」</a:t>
            </a:r>
            <a:endParaRPr lang="ja-JP" altLang="en-US" sz="2400" baseline="0" dirty="0">
              <a:latin typeface="Times New Roman" pitchFamily="18" charset="0"/>
            </a:endParaRPr>
          </a:p>
        </p:txBody>
      </p:sp>
      <p:pic>
        <p:nvPicPr>
          <p:cNvPr id="5122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2041" y="3861048"/>
            <a:ext cx="2211959" cy="231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1331640" y="980728"/>
            <a:ext cx="75973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50000"/>
              </a:spcBef>
              <a:defRPr/>
            </a:pPr>
            <a:r>
              <a:rPr lang="ja-JP" altLang="en-US" sz="3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　 </a:t>
            </a:r>
            <a:r>
              <a:rPr lang="ja-JP" altLang="en-US" sz="30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母が車椅子の男性を押しているとき、</a:t>
            </a:r>
            <a:r>
              <a:rPr lang="en-US" altLang="ja-JP" sz="30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/>
            </a:r>
            <a:br>
              <a:rPr lang="en-US" altLang="ja-JP" sz="30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</a:br>
            <a:r>
              <a:rPr lang="ja-JP" altLang="en-US" sz="3000" b="1" u="sng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周りにいた人たちから、じろじろ見られた</a:t>
            </a:r>
            <a:r>
              <a:rPr lang="ja-JP" altLang="en-US" sz="30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ので</a:t>
            </a:r>
            <a:r>
              <a:rPr lang="en-US" altLang="ja-JP" sz="30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/>
            </a:r>
            <a:br>
              <a:rPr lang="en-US" altLang="ja-JP" sz="30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</a:br>
            <a:r>
              <a:rPr lang="ja-JP" altLang="en-US" sz="30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恥ずかしい気分になった。</a:t>
            </a:r>
            <a:endParaRPr lang="ja-JP" altLang="en-US" sz="3000" b="1" baseline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/>
              <a:ea typeface="ＭＳ Ｐゴシック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549005" y="2924944"/>
            <a:ext cx="75949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50000"/>
              </a:spcBef>
              <a:defRPr/>
            </a:pPr>
            <a:r>
              <a:rPr lang="ja-JP" altLang="en-US" sz="3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　</a:t>
            </a:r>
            <a:r>
              <a:rPr lang="ja-JP" altLang="en-US" sz="30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 「</a:t>
            </a:r>
            <a:r>
              <a:rPr lang="ja-JP" altLang="en-US" sz="3000" b="1" u="sng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困っている人を見て見ぬふりをする</a:t>
            </a:r>
            <a:r>
              <a:rPr lang="ja-JP" altLang="en-US" sz="30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方が</a:t>
            </a:r>
            <a:r>
              <a:rPr lang="en-US" altLang="ja-JP" sz="30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/>
            </a:r>
            <a:br>
              <a:rPr lang="en-US" altLang="ja-JP" sz="30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</a:br>
            <a:r>
              <a:rPr lang="ja-JP" altLang="en-US" sz="30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恥ずかしいことじゃないの。」</a:t>
            </a:r>
            <a:endParaRPr lang="ja-JP" altLang="en-US" sz="3000" b="1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/>
              <a:ea typeface="ＭＳ Ｐゴシック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331640" y="4365104"/>
            <a:ext cx="8411801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50000"/>
              </a:spcBef>
              <a:defRPr/>
            </a:pPr>
            <a:r>
              <a:rPr lang="ja-JP" altLang="en-US" sz="3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　 </a:t>
            </a:r>
            <a:r>
              <a:rPr lang="ja-JP" altLang="en-US" sz="30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周りの目を気にする変なプライド。</a:t>
            </a:r>
            <a:r>
              <a:rPr lang="en-US" altLang="ja-JP" sz="30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/>
            </a:r>
            <a:br>
              <a:rPr lang="en-US" altLang="ja-JP" sz="30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</a:br>
            <a:r>
              <a:rPr lang="ja-JP" altLang="en-US" sz="30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自分のことだけ考えていた私。</a:t>
            </a:r>
            <a:r>
              <a:rPr lang="en-US" altLang="ja-JP" sz="30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/>
            </a:r>
            <a:br>
              <a:rPr lang="en-US" altLang="ja-JP" sz="30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</a:br>
            <a:r>
              <a:rPr lang="ja-JP" altLang="en-US" sz="30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「恥ずかしい」という言葉の意味を</a:t>
            </a:r>
            <a:r>
              <a:rPr lang="en-US" altLang="ja-JP" sz="30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/>
            </a:r>
            <a:br>
              <a:rPr lang="en-US" altLang="ja-JP" sz="30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</a:br>
            <a:r>
              <a:rPr lang="ja-JP" altLang="en-US" sz="30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はき違えていた。</a:t>
            </a:r>
            <a:endParaRPr lang="ja-JP" altLang="en-US" sz="3000" b="1" baseline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/>
              <a:ea typeface="ＭＳ Ｐゴシック"/>
            </a:endParaRPr>
          </a:p>
        </p:txBody>
      </p:sp>
      <p:pic>
        <p:nvPicPr>
          <p:cNvPr id="205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633" y="836713"/>
            <a:ext cx="1129098" cy="165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430" y="2577906"/>
            <a:ext cx="1370262" cy="157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1129098" cy="165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096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1032"/>
          <p:cNvSpPr txBox="1">
            <a:spLocks noChangeArrowheads="1"/>
          </p:cNvSpPr>
          <p:nvPr/>
        </p:nvSpPr>
        <p:spPr bwMode="auto">
          <a:xfrm>
            <a:off x="611560" y="115888"/>
            <a:ext cx="8091733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00FF00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fontAlgn="base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fontAlgn="base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fontAlgn="base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fontAlgn="base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fontAlgn="base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baseline="0" dirty="0" smtClean="0">
                <a:solidFill>
                  <a:srgbClr val="000066"/>
                </a:solidFill>
                <a:latin typeface="Arial" pitchFamily="34" charset="0"/>
                <a:ea typeface="ＤＦ特太ゴシック体" pitchFamily="1" charset="-128"/>
              </a:rPr>
              <a:t>障害に対するイメージは？</a:t>
            </a:r>
            <a:endParaRPr lang="ja-JP" altLang="en-US" sz="3600" baseline="0" dirty="0">
              <a:solidFill>
                <a:srgbClr val="000066"/>
              </a:solidFill>
              <a:latin typeface="HGS創英角ｺﾞｼｯｸUB" pitchFamily="50" charset="-128"/>
              <a:ea typeface="ＤＦ特太ゴシック体" pitchFamily="1" charset="-128"/>
            </a:endParaRPr>
          </a:p>
        </p:txBody>
      </p:sp>
      <p:pic>
        <p:nvPicPr>
          <p:cNvPr id="205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9970" y="920540"/>
            <a:ext cx="4152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5464" y="4209655"/>
            <a:ext cx="2048713" cy="235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260" y="898105"/>
            <a:ext cx="2061483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367212" y="3048522"/>
            <a:ext cx="1739579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ja-JP" altLang="en-US" sz="28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乙武 洋匡</a:t>
            </a:r>
            <a:endParaRPr lang="ja-JP" altLang="en-US" sz="28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3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0347" y="920540"/>
            <a:ext cx="2166150" cy="222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81" y="4474244"/>
            <a:ext cx="300037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6962912" y="2917466"/>
            <a:ext cx="1859805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ja-JP" altLang="en-US" sz="28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国枝　慎吾</a:t>
            </a:r>
            <a:endParaRPr lang="ja-JP" altLang="en-US" sz="28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792357" y="5568569"/>
            <a:ext cx="4170555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ja-JP" altLang="en-US" sz="30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ＤＦ特太ゴシック体" pitchFamily="1" charset="-128"/>
                <a:ea typeface="ＤＦ特太ゴシック体" pitchFamily="1" charset="-128"/>
              </a:rPr>
              <a:t>　</a:t>
            </a:r>
            <a:r>
              <a:rPr lang="ja-JP" altLang="en-US" sz="320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ＤＦ特太ゴシック体" pitchFamily="1" charset="-128"/>
                <a:ea typeface="ＤＦ特太ゴシック体" pitchFamily="1" charset="-128"/>
              </a:rPr>
              <a:t>誰にも起こり得る</a:t>
            </a:r>
            <a:endParaRPr lang="ja-JP" altLang="en-US" sz="3200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ＤＦ特太ゴシック体" pitchFamily="1" charset="-128"/>
              <a:ea typeface="ＤＦ特太ゴシック体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18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1"/>
          <p:cNvSpPr txBox="1">
            <a:spLocks noChangeArrowheads="1"/>
          </p:cNvSpPr>
          <p:nvPr/>
        </p:nvSpPr>
        <p:spPr bwMode="auto">
          <a:xfrm>
            <a:off x="611560" y="115888"/>
            <a:ext cx="8208912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00FF00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fontAlgn="base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fontAlgn="base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fontAlgn="base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fontAlgn="base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fontAlgn="base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baseline="0" dirty="0" smtClean="0">
                <a:solidFill>
                  <a:srgbClr val="000066"/>
                </a:solidFill>
                <a:latin typeface="Arial" charset="0"/>
                <a:ea typeface="ＤＦ特太ゴシック体" pitchFamily="1" charset="-128"/>
              </a:rPr>
              <a:t>「本当に恥ずかしいこととは」</a:t>
            </a:r>
            <a:endParaRPr lang="ja-JP" altLang="en-US" sz="2400" baseline="0" dirty="0">
              <a:latin typeface="Times New Roman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51520" y="908720"/>
            <a:ext cx="85689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50000"/>
              </a:spcBef>
              <a:defRPr/>
            </a:pPr>
            <a:r>
              <a:rPr lang="ja-JP" altLang="en-US" sz="3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　</a:t>
            </a:r>
            <a:r>
              <a:rPr lang="ja-JP" altLang="en-US" sz="28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今の世の中はみんな忙しそうだ。昔と比べて生活するにも便利になっている。</a:t>
            </a:r>
            <a:r>
              <a:rPr lang="en-US" altLang="ja-JP" sz="28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/>
            </a:r>
            <a:br>
              <a:rPr lang="en-US" altLang="ja-JP" sz="28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</a:br>
            <a:r>
              <a:rPr lang="ja-JP" altLang="en-US" sz="28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　 だけどどうだろうか。人の話を聞いているだろうか。何か大事なものを見落としてはいないだろうか。</a:t>
            </a:r>
            <a:r>
              <a:rPr lang="en-US" altLang="ja-JP" sz="28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/>
            </a:r>
            <a:br>
              <a:rPr lang="en-US" altLang="ja-JP" sz="28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</a:br>
            <a:r>
              <a:rPr lang="ja-JP" altLang="en-US" sz="28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　 自分にだけ向いていた目や口、手や足。そして時間と気持ち。これらにほんの少しの勇気を足して周りを見渡してみよう。きっと今までとは違うものが見え、感じられるはずだ。「誰かが」ではなく「自分が」と他人のためにできることがたくさんあるはずだ。</a:t>
            </a:r>
            <a:r>
              <a:rPr lang="en-US" altLang="ja-JP" sz="28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/>
            </a:r>
            <a:br>
              <a:rPr lang="en-US" altLang="ja-JP" sz="28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</a:br>
            <a:r>
              <a:rPr lang="ja-JP" altLang="en-US" sz="28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「恥ずかしいこと」の意味をはき違えてた私だけど、</a:t>
            </a:r>
            <a:r>
              <a:rPr lang="en-US" altLang="ja-JP" sz="28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/>
            </a:r>
            <a:br>
              <a:rPr lang="en-US" altLang="ja-JP" sz="28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</a:br>
            <a:r>
              <a:rPr lang="ja-JP" altLang="en-US" sz="28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今度はきっと言えるはず。</a:t>
            </a:r>
            <a:r>
              <a:rPr lang="en-US" altLang="ja-JP" sz="28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/>
            </a:r>
            <a:br>
              <a:rPr lang="en-US" altLang="ja-JP" sz="28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</a:br>
            <a:endParaRPr lang="ja-JP" altLang="en-US" sz="2800" b="1" baseline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/>
              <a:ea typeface="ＭＳ Ｐゴシック"/>
            </a:endParaRPr>
          </a:p>
        </p:txBody>
      </p:sp>
      <p:pic>
        <p:nvPicPr>
          <p:cNvPr id="205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7773" y="4509120"/>
            <a:ext cx="142622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251520" y="5744815"/>
            <a:ext cx="4502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50000"/>
              </a:spcBef>
              <a:defRPr/>
            </a:pPr>
            <a:r>
              <a:rPr lang="ja-JP" altLang="en-US" sz="28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「お手伝いしましょうか。」と。</a:t>
            </a:r>
          </a:p>
        </p:txBody>
      </p:sp>
    </p:spTree>
    <p:extLst>
      <p:ext uri="{BB962C8B-B14F-4D97-AF65-F5344CB8AC3E}">
        <p14:creationId xmlns:p14="http://schemas.microsoft.com/office/powerpoint/2010/main" xmlns="" val="200096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1"/>
          <p:cNvSpPr txBox="1">
            <a:spLocks noChangeArrowheads="1"/>
          </p:cNvSpPr>
          <p:nvPr/>
        </p:nvSpPr>
        <p:spPr bwMode="auto">
          <a:xfrm>
            <a:off x="611560" y="115888"/>
            <a:ext cx="8208912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00FF00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fontAlgn="base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fontAlgn="base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fontAlgn="base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fontAlgn="base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fontAlgn="base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baseline="0" dirty="0" smtClean="0">
                <a:solidFill>
                  <a:srgbClr val="000066"/>
                </a:solidFill>
                <a:latin typeface="Arial" charset="0"/>
                <a:ea typeface="ＤＦ特太ゴシック体" pitchFamily="1" charset="-128"/>
              </a:rPr>
              <a:t>関わり方のポイント</a:t>
            </a:r>
            <a:endParaRPr lang="ja-JP" altLang="en-US" sz="2400" baseline="0" dirty="0">
              <a:latin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49688" y="1052736"/>
            <a:ext cx="7954198" cy="101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ja-JP" altLang="en-US" sz="32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１　気付く</a:t>
            </a:r>
            <a:r>
              <a:rPr lang="en-US" altLang="ja-JP" sz="3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/>
            </a:r>
            <a:br>
              <a:rPr lang="en-US" altLang="ja-JP" sz="3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</a:br>
            <a:r>
              <a:rPr lang="ja-JP" altLang="en-US" sz="28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　</a:t>
            </a:r>
            <a:r>
              <a:rPr lang="ja-JP" altLang="en-US" sz="28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・何かに困っている人に気付く</a:t>
            </a:r>
            <a:endParaRPr lang="ja-JP" altLang="en-US" sz="2400" b="1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07659" y="2204864"/>
            <a:ext cx="7954198" cy="101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ja-JP" altLang="en-US" sz="32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２　声をかける</a:t>
            </a:r>
            <a:r>
              <a:rPr lang="en-US" altLang="ja-JP" sz="3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/>
            </a:r>
            <a:br>
              <a:rPr lang="en-US" altLang="ja-JP" sz="3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</a:br>
            <a:r>
              <a:rPr lang="ja-JP" altLang="en-US" sz="28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　・「何かお手伝いすることはありませんか。」</a:t>
            </a:r>
            <a:endParaRPr lang="ja-JP" altLang="en-US" sz="240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49688" y="3238623"/>
            <a:ext cx="8616896" cy="101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ja-JP" altLang="en-US" sz="32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３　断られてもがっかりしない</a:t>
            </a:r>
            <a:r>
              <a:rPr lang="en-US" altLang="ja-JP" sz="3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/>
            </a:r>
            <a:br>
              <a:rPr lang="en-US" altLang="ja-JP" sz="3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</a:br>
            <a:r>
              <a:rPr lang="ja-JP" altLang="en-US" sz="28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　・慣れているのでできることもある</a:t>
            </a:r>
            <a:r>
              <a:rPr lang="ja-JP" altLang="en-US" sz="28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（思いやりは伝わる）</a:t>
            </a:r>
            <a:endParaRPr lang="ja-JP" altLang="en-US" sz="2400" b="1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85846" y="4365104"/>
            <a:ext cx="7954198" cy="101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ja-JP" altLang="en-US" sz="32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４　聞く</a:t>
            </a:r>
            <a:r>
              <a:rPr lang="en-US" altLang="ja-JP" sz="3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/>
            </a:r>
            <a:br>
              <a:rPr lang="en-US" altLang="ja-JP" sz="3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</a:br>
            <a:r>
              <a:rPr lang="ja-JP" altLang="en-US" sz="28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　・してほしいことを尋ねる（思い込みを防ぐ）</a:t>
            </a:r>
            <a:endParaRPr lang="ja-JP" altLang="en-US" sz="2400" b="1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91145" y="5520568"/>
            <a:ext cx="7954198" cy="101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ja-JP" altLang="en-US" sz="32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５　無理はしない</a:t>
            </a:r>
            <a:r>
              <a:rPr lang="en-US" altLang="ja-JP" sz="3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/>
            </a:r>
            <a:br>
              <a:rPr lang="en-US" altLang="ja-JP" sz="3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</a:br>
            <a:r>
              <a:rPr lang="ja-JP" altLang="en-US" sz="28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　・周りの人に声をかけて一緒に関わる</a:t>
            </a:r>
            <a:endParaRPr lang="ja-JP" altLang="en-US" sz="2400" b="1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11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9137" y="1268760"/>
            <a:ext cx="187220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01286"/>
            <a:ext cx="1680134" cy="128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2809" y="5330613"/>
            <a:ext cx="2064863" cy="139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090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1"/>
          <p:cNvSpPr txBox="1">
            <a:spLocks noChangeArrowheads="1"/>
          </p:cNvSpPr>
          <p:nvPr/>
        </p:nvSpPr>
        <p:spPr bwMode="auto">
          <a:xfrm>
            <a:off x="683568" y="188640"/>
            <a:ext cx="7559675" cy="6461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00FF00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fontAlgn="base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fontAlgn="base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fontAlgn="base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fontAlgn="base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fontAlgn="base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baseline="0" dirty="0" smtClean="0">
                <a:solidFill>
                  <a:srgbClr val="000066"/>
                </a:solidFill>
                <a:latin typeface="Arial" pitchFamily="34" charset="0"/>
                <a:ea typeface="ＤＦ特太ゴシック体" pitchFamily="1" charset="-128"/>
              </a:rPr>
              <a:t>体験しよう１</a:t>
            </a:r>
            <a:endParaRPr lang="ja-JP" altLang="en-US" sz="2400" baseline="0" dirty="0">
              <a:latin typeface="Times New Roman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28588" y="1124744"/>
            <a:ext cx="90154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ja-JP" altLang="en-US" sz="36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　　　　　　</a:t>
            </a:r>
            <a:r>
              <a:rPr lang="ja-JP" altLang="en-US" sz="3600" baseline="0" dirty="0">
                <a:solidFill>
                  <a:schemeClr val="tx1"/>
                </a:solidFill>
                <a:latin typeface="HG創英角ﾎﾟｯﾌﾟ体" panose="040B0A09000000000000" pitchFamily="49" charset="-128"/>
                <a:ea typeface="ＤＨＰ特太ゴシック体" pitchFamily="2" charset="-128"/>
              </a:rPr>
              <a:t>　　</a:t>
            </a:r>
            <a:r>
              <a:rPr lang="ja-JP" altLang="en-US" sz="3600" baseline="0" dirty="0" smtClean="0">
                <a:solidFill>
                  <a:srgbClr val="0000FF"/>
                </a:solidFill>
                <a:latin typeface="HG創英角ﾎﾟｯﾌﾟ体" panose="040B0A09000000000000" pitchFamily="49" charset="-128"/>
                <a:ea typeface="ＤＨＰ特太ゴシック体" pitchFamily="2" charset="-128"/>
              </a:rPr>
              <a:t>テレパシーゲーム</a:t>
            </a:r>
            <a:endParaRPr lang="ja-JP" altLang="en-US" sz="3600" baseline="0" dirty="0">
              <a:solidFill>
                <a:srgbClr val="0000FF"/>
              </a:solidFill>
              <a:latin typeface="HG創英角ﾎﾟｯﾌﾟ体" panose="040B0A09000000000000" pitchFamily="49" charset="-128"/>
              <a:ea typeface="ＤＨＰ特太ゴシック体" pitchFamily="2" charset="-128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683568" y="3501008"/>
            <a:ext cx="7704856" cy="175650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algn="l" eaLnBrk="0" fontAlgn="base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fontAlgn="base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fontAlgn="base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fontAlgn="base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fontAlgn="base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fontAlgn="ctr" hangingPunct="1">
              <a:spcBef>
                <a:spcPct val="50000"/>
              </a:spcBef>
              <a:buNone/>
            </a:pPr>
            <a:r>
              <a:rPr lang="ja-JP" altLang="en-US" sz="3600" baseline="0" dirty="0" smtClean="0">
                <a:latin typeface="HGP創英角ﾎﾟｯﾌﾟ体" pitchFamily="50" charset="-128"/>
                <a:ea typeface="ＤＨＰ特太ゴシック体" pitchFamily="2" charset="-128"/>
              </a:rPr>
              <a:t>ペアになって</a:t>
            </a:r>
            <a:r>
              <a:rPr lang="ja-JP" altLang="en-US" sz="3600" baseline="0" dirty="0">
                <a:latin typeface="HGP創英角ﾎﾟｯﾌﾟ体" pitchFamily="50" charset="-128"/>
                <a:ea typeface="ＤＨＰ特太ゴシック体" pitchFamily="2" charset="-128"/>
              </a:rPr>
              <a:t>　</a:t>
            </a:r>
            <a:r>
              <a:rPr lang="ja-JP" altLang="en-US" sz="3600" baseline="0" dirty="0" smtClean="0">
                <a:latin typeface="HGP創英角ﾎﾟｯﾌﾟ体" pitchFamily="50" charset="-128"/>
                <a:ea typeface="ＤＨＰ特太ゴシック体" pitchFamily="2" charset="-128"/>
              </a:rPr>
              <a:t>「せいのーで」で</a:t>
            </a:r>
            <a:r>
              <a:rPr lang="en-US" altLang="ja-JP" sz="3600" baseline="0" dirty="0" smtClean="0">
                <a:latin typeface="HGP創英角ﾎﾟｯﾌﾟ体" pitchFamily="50" charset="-128"/>
                <a:ea typeface="ＤＨＰ特太ゴシック体" pitchFamily="2" charset="-128"/>
              </a:rPr>
              <a:t/>
            </a:r>
            <a:br>
              <a:rPr lang="en-US" altLang="ja-JP" sz="3600" baseline="0" dirty="0" smtClean="0">
                <a:latin typeface="HGP創英角ﾎﾟｯﾌﾟ体" pitchFamily="50" charset="-128"/>
                <a:ea typeface="ＤＨＰ特太ゴシック体" pitchFamily="2" charset="-128"/>
              </a:rPr>
            </a:br>
            <a:r>
              <a:rPr lang="ja-JP" altLang="en-US" sz="3600" baseline="0" dirty="0">
                <a:solidFill>
                  <a:srgbClr val="FF0000"/>
                </a:solidFill>
                <a:latin typeface="HGP創英角ﾎﾟｯﾌﾟ体" pitchFamily="50" charset="-128"/>
                <a:ea typeface="ＤＨＰ特太ゴシック体" pitchFamily="2" charset="-128"/>
              </a:rPr>
              <a:t>１</a:t>
            </a:r>
            <a:r>
              <a:rPr lang="ja-JP" altLang="en-US" sz="3600" baseline="0" dirty="0" smtClean="0">
                <a:solidFill>
                  <a:srgbClr val="FF0000"/>
                </a:solidFill>
                <a:latin typeface="HGP創英角ﾎﾟｯﾌﾟ体" pitchFamily="50" charset="-128"/>
                <a:ea typeface="ＤＨＰ特太ゴシック体" pitchFamily="2" charset="-128"/>
              </a:rPr>
              <a:t>から</a:t>
            </a:r>
            <a:r>
              <a:rPr lang="ja-JP" altLang="en-US" sz="3600" baseline="0" dirty="0">
                <a:solidFill>
                  <a:srgbClr val="FF0000"/>
                </a:solidFill>
                <a:latin typeface="HGP創英角ﾎﾟｯﾌﾟ体" pitchFamily="50" charset="-128"/>
                <a:ea typeface="ＤＨＰ特太ゴシック体" pitchFamily="2" charset="-128"/>
              </a:rPr>
              <a:t>３</a:t>
            </a:r>
            <a:r>
              <a:rPr lang="ja-JP" altLang="en-US" sz="3600" baseline="0" dirty="0" smtClean="0">
                <a:solidFill>
                  <a:srgbClr val="FF0000"/>
                </a:solidFill>
                <a:latin typeface="HGP創英角ﾎﾟｯﾌﾟ体" pitchFamily="50" charset="-128"/>
                <a:ea typeface="ＤＨＰ特太ゴシック体" pitchFamily="2" charset="-128"/>
              </a:rPr>
              <a:t>までの数</a:t>
            </a:r>
            <a:r>
              <a:rPr lang="ja-JP" altLang="en-US" sz="3600" baseline="0" dirty="0" smtClean="0">
                <a:latin typeface="HGP創英角ﾎﾟｯﾌﾟ体" pitchFamily="50" charset="-128"/>
                <a:ea typeface="ＤＨＰ特太ゴシック体" pitchFamily="2" charset="-128"/>
              </a:rPr>
              <a:t>を選んで出します。</a:t>
            </a:r>
            <a:r>
              <a:rPr lang="en-US" altLang="ja-JP" sz="3600" baseline="0" dirty="0" smtClean="0">
                <a:latin typeface="HGP創英角ﾎﾟｯﾌﾟ体" pitchFamily="50" charset="-128"/>
                <a:ea typeface="ＤＨＰ特太ゴシック体" pitchFamily="2" charset="-128"/>
              </a:rPr>
              <a:t/>
            </a:r>
            <a:br>
              <a:rPr lang="en-US" altLang="ja-JP" sz="3600" baseline="0" dirty="0" smtClean="0">
                <a:latin typeface="HGP創英角ﾎﾟｯﾌﾟ体" pitchFamily="50" charset="-128"/>
                <a:ea typeface="ＤＨＰ特太ゴシック体" pitchFamily="2" charset="-128"/>
              </a:rPr>
            </a:br>
            <a:r>
              <a:rPr lang="ja-JP" altLang="en-US" sz="3600" baseline="0" dirty="0" smtClean="0">
                <a:latin typeface="HGP創英角ﾎﾟｯﾌﾟ体" pitchFamily="50" charset="-128"/>
                <a:ea typeface="ＤＨＰ特太ゴシック体" pitchFamily="2" charset="-128"/>
              </a:rPr>
              <a:t>相手と同じ数に</a:t>
            </a:r>
            <a:r>
              <a:rPr lang="ja-JP" altLang="en-US" sz="3600" baseline="0" dirty="0">
                <a:latin typeface="HGP創英角ﾎﾟｯﾌﾟ体" pitchFamily="50" charset="-128"/>
                <a:ea typeface="ＤＨＰ特太ゴシック体" pitchFamily="2" charset="-128"/>
              </a:rPr>
              <a:t>なったら　○です！　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547664" y="5733256"/>
            <a:ext cx="6552727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ja-JP" altLang="en-US" sz="3600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創英角ﾎﾟｯﾌﾟ体" panose="040B0A09000000000000" pitchFamily="49" charset="-128"/>
                <a:ea typeface="ＤＨＰ特太ゴシック体" pitchFamily="2" charset="-128"/>
              </a:rPr>
              <a:t>　</a:t>
            </a:r>
            <a:r>
              <a:rPr lang="ja-JP" altLang="en-US" sz="3600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創英角ﾎﾟｯﾌﾟ体" panose="040B0A09000000000000" pitchFamily="49" charset="-128"/>
                <a:ea typeface="ＤＨＰ特太ゴシック体" pitchFamily="2" charset="-128"/>
              </a:rPr>
              <a:t>互いの気持ちを　考えよう！</a:t>
            </a:r>
            <a:endParaRPr lang="ja-JP" altLang="en-US" sz="3600" baseline="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創英角ﾎﾟｯﾌﾟ体" panose="040B0A09000000000000" pitchFamily="49" charset="-128"/>
              <a:ea typeface="ＤＨＰ特太ゴシック体" pitchFamily="2" charset="-128"/>
            </a:endParaRPr>
          </a:p>
        </p:txBody>
      </p:sp>
      <p:pic>
        <p:nvPicPr>
          <p:cNvPr id="1028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16832"/>
            <a:ext cx="1545902" cy="154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24744"/>
            <a:ext cx="2018210" cy="20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952392" cy="195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221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1"/>
          <p:cNvSpPr txBox="1">
            <a:spLocks noChangeArrowheads="1"/>
          </p:cNvSpPr>
          <p:nvPr/>
        </p:nvSpPr>
        <p:spPr bwMode="auto">
          <a:xfrm>
            <a:off x="684213" y="115888"/>
            <a:ext cx="7559675" cy="6461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00FF00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fontAlgn="base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fontAlgn="base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fontAlgn="base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fontAlgn="base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fontAlgn="base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baseline="0" dirty="0" smtClean="0">
                <a:solidFill>
                  <a:srgbClr val="000066"/>
                </a:solidFill>
                <a:latin typeface="Arial" pitchFamily="34" charset="0"/>
                <a:ea typeface="ＤＦ特太ゴシック体" pitchFamily="1" charset="-128"/>
              </a:rPr>
              <a:t>体験しよう２</a:t>
            </a:r>
            <a:endParaRPr lang="ja-JP" altLang="en-US" sz="2400" baseline="0" dirty="0">
              <a:latin typeface="Times New Roman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728398" y="1692184"/>
            <a:ext cx="4291874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ja-JP" altLang="en-US" sz="3600" baseline="0" dirty="0" smtClean="0">
                <a:solidFill>
                  <a:srgbClr val="0000FF"/>
                </a:solidFill>
                <a:latin typeface="HG創英角ﾎﾟｯﾌﾟ体" panose="040B0A09000000000000" pitchFamily="49" charset="-128"/>
                <a:ea typeface="ＤＨＰ特太ゴシック体" pitchFamily="2" charset="-128"/>
              </a:rPr>
              <a:t>ペンでアップダウン</a:t>
            </a:r>
            <a:endParaRPr lang="ja-JP" altLang="en-US" sz="3600" baseline="0" dirty="0">
              <a:solidFill>
                <a:srgbClr val="0000FF"/>
              </a:solidFill>
              <a:latin typeface="HG創英角ﾎﾟｯﾌﾟ体" panose="040B0A09000000000000" pitchFamily="49" charset="-128"/>
              <a:ea typeface="ＤＨＰ特太ゴシック体" pitchFamily="2" charset="-128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074153" y="3356992"/>
            <a:ext cx="7179680" cy="175650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algn="l" eaLnBrk="0" fontAlgn="base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fontAlgn="base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fontAlgn="base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fontAlgn="base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fontAlgn="base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fontAlgn="ctr" hangingPunct="1">
              <a:spcBef>
                <a:spcPct val="50000"/>
              </a:spcBef>
              <a:buFont typeface="Arial" pitchFamily="34" charset="0"/>
              <a:buNone/>
            </a:pPr>
            <a:r>
              <a:rPr lang="ja-JP" altLang="en-US" sz="3600" baseline="0" dirty="0" smtClean="0">
                <a:latin typeface="HGP創英角ﾎﾟｯﾌﾟ体" pitchFamily="50" charset="-128"/>
                <a:ea typeface="ＤＨＰ特太ゴシック体" pitchFamily="2" charset="-128"/>
              </a:rPr>
              <a:t>ペアでペンを支えながら</a:t>
            </a:r>
            <a:r>
              <a:rPr lang="en-US" altLang="ja-JP" sz="3600" baseline="0" dirty="0" smtClean="0">
                <a:latin typeface="HGP創英角ﾎﾟｯﾌﾟ体" pitchFamily="50" charset="-128"/>
                <a:ea typeface="ＤＨＰ特太ゴシック体" pitchFamily="2" charset="-128"/>
              </a:rPr>
              <a:t/>
            </a:r>
            <a:br>
              <a:rPr lang="en-US" altLang="ja-JP" sz="3600" baseline="0" dirty="0" smtClean="0">
                <a:latin typeface="HGP創英角ﾎﾟｯﾌﾟ体" pitchFamily="50" charset="-128"/>
                <a:ea typeface="ＤＨＰ特太ゴシック体" pitchFamily="2" charset="-128"/>
              </a:rPr>
            </a:br>
            <a:r>
              <a:rPr lang="ja-JP" altLang="en-US" sz="3600" baseline="0" dirty="0" smtClean="0">
                <a:latin typeface="HGP創英角ﾎﾟｯﾌﾟ体" pitchFamily="50" charset="-128"/>
                <a:ea typeface="ＤＨＰ特太ゴシック体" pitchFamily="2" charset="-128"/>
              </a:rPr>
              <a:t>　落とさないように　　</a:t>
            </a:r>
            <a:r>
              <a:rPr lang="en-US" altLang="ja-JP" sz="3600" baseline="0" dirty="0" smtClean="0">
                <a:latin typeface="HGP創英角ﾎﾟｯﾌﾟ体" pitchFamily="50" charset="-128"/>
                <a:ea typeface="ＤＨＰ特太ゴシック体" pitchFamily="2" charset="-128"/>
              </a:rPr>
              <a:t/>
            </a:r>
            <a:br>
              <a:rPr lang="en-US" altLang="ja-JP" sz="3600" baseline="0" dirty="0" smtClean="0">
                <a:latin typeface="HGP創英角ﾎﾟｯﾌﾟ体" pitchFamily="50" charset="-128"/>
                <a:ea typeface="ＤＨＰ特太ゴシック体" pitchFamily="2" charset="-128"/>
              </a:rPr>
            </a:br>
            <a:r>
              <a:rPr lang="ja-JP" altLang="en-US" sz="3600" baseline="0" dirty="0" smtClean="0">
                <a:latin typeface="HGP創英角ﾎﾟｯﾌﾟ体" pitchFamily="50" charset="-128"/>
                <a:ea typeface="ＤＨＰ特太ゴシック体" pitchFamily="2" charset="-128"/>
              </a:rPr>
              <a:t>　　しゃがんだり　立ったりする。　</a:t>
            </a:r>
            <a:endParaRPr lang="ja-JP" altLang="en-US" sz="3600" baseline="0" dirty="0">
              <a:latin typeface="HGP創英角ﾎﾟｯﾌﾟ体" pitchFamily="50" charset="-128"/>
              <a:ea typeface="ＤＨＰ特太ゴシック体" pitchFamily="2" charset="-128"/>
            </a:endParaRPr>
          </a:p>
        </p:txBody>
      </p:sp>
      <p:pic>
        <p:nvPicPr>
          <p:cNvPr id="102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6668" y="990287"/>
            <a:ext cx="2070695" cy="169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679" y="1010581"/>
            <a:ext cx="2495178" cy="166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11560" y="5445224"/>
            <a:ext cx="8064895" cy="120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ja-JP" altLang="en-US" sz="3600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創英角ﾎﾟｯﾌﾟ体" panose="040B0A09000000000000" pitchFamily="49" charset="-128"/>
                <a:ea typeface="ＤＨＰ特太ゴシック体" pitchFamily="2" charset="-128"/>
              </a:rPr>
              <a:t>共同作業をとおして　</a:t>
            </a:r>
            <a:r>
              <a:rPr lang="en-US" altLang="ja-JP" sz="3600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創英角ﾎﾟｯﾌﾟ体" panose="040B0A09000000000000" pitchFamily="49" charset="-128"/>
                <a:ea typeface="ＤＨＰ特太ゴシック体" pitchFamily="2" charset="-128"/>
              </a:rPr>
              <a:t/>
            </a:r>
            <a:br>
              <a:rPr lang="en-US" altLang="ja-JP" sz="3600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創英角ﾎﾟｯﾌﾟ体" panose="040B0A09000000000000" pitchFamily="49" charset="-128"/>
                <a:ea typeface="ＤＨＰ特太ゴシック体" pitchFamily="2" charset="-128"/>
              </a:rPr>
            </a:br>
            <a:r>
              <a:rPr lang="ja-JP" altLang="en-US" sz="3600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創英角ﾎﾟｯﾌﾟ体" panose="040B0A09000000000000" pitchFamily="49" charset="-128"/>
                <a:ea typeface="ＤＨＰ特太ゴシック体" pitchFamily="2" charset="-128"/>
              </a:rPr>
              <a:t>　　　　　互いの気持ちを合わせる</a:t>
            </a:r>
            <a:endParaRPr lang="ja-JP" altLang="en-US" sz="3600" baseline="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創英角ﾎﾟｯﾌﾟ体" panose="040B0A09000000000000" pitchFamily="49" charset="-128"/>
              <a:ea typeface="ＤＨＰ特太ゴシック体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65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1093788" y="115888"/>
            <a:ext cx="7027862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00FF00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fontAlgn="base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fontAlgn="base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fontAlgn="base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fontAlgn="base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fontAlgn="base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baseline="0" dirty="0" smtClean="0">
                <a:solidFill>
                  <a:srgbClr val="000066"/>
                </a:solidFill>
                <a:latin typeface="Arial" charset="0"/>
                <a:ea typeface="ＤＦ特太ゴシック体" pitchFamily="1" charset="-128"/>
              </a:rPr>
              <a:t>ある中学校のエピソード</a:t>
            </a:r>
            <a:endParaRPr lang="ja-JP" altLang="en-US" sz="3600" baseline="0" dirty="0">
              <a:solidFill>
                <a:srgbClr val="000066"/>
              </a:solidFill>
              <a:latin typeface="Arial" charset="0"/>
              <a:ea typeface="ＤＦ特太ゴシック体" pitchFamily="1" charset="-128"/>
            </a:endParaRPr>
          </a:p>
        </p:txBody>
      </p:sp>
      <p:pic>
        <p:nvPicPr>
          <p:cNvPr id="14339" name="Picture 6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875" y="1074738"/>
            <a:ext cx="4344988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>
            <a:spLocks noChangeArrowheads="1"/>
          </p:cNvSpPr>
          <p:nvPr/>
        </p:nvSpPr>
        <p:spPr bwMode="auto">
          <a:xfrm>
            <a:off x="559594" y="5353382"/>
            <a:ext cx="4948510" cy="584775"/>
          </a:xfrm>
          <a:prstGeom prst="rect">
            <a:avLst/>
          </a:prstGeom>
          <a:noFill/>
          <a:ln w="25400">
            <a:noFill/>
          </a:ln>
          <a:extLst/>
        </p:spPr>
        <p:txBody>
          <a:bodyPr wrap="square">
            <a:spAutoFit/>
          </a:bodyPr>
          <a:lstStyle>
            <a:lvl1pPr algn="l" eaLnBrk="0" fontAlgn="base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fontAlgn="base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fontAlgn="base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fontAlgn="base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fontAlgn="base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一人一人の</a:t>
            </a:r>
            <a:r>
              <a:rPr lang="ja-JP" altLang="en-US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違いを認め合う　</a:t>
            </a:r>
            <a:endParaRPr lang="ja-JP" altLang="en-US" sz="360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932040" y="908720"/>
            <a:ext cx="3389313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ja-JP" altLang="en-US" sz="3200" kern="0" baseline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～あれば～できる</a:t>
            </a:r>
            <a:endParaRPr lang="ja-JP" altLang="en-US" sz="3200" dirty="0"/>
          </a:p>
        </p:txBody>
      </p:sp>
      <p:sp>
        <p:nvSpPr>
          <p:cNvPr id="3" name="下矢印 2"/>
          <p:cNvSpPr/>
          <p:nvPr/>
        </p:nvSpPr>
        <p:spPr>
          <a:xfrm>
            <a:off x="6084168" y="1556792"/>
            <a:ext cx="749300" cy="503237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220072" y="2060848"/>
            <a:ext cx="282892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ja-JP" altLang="en-US" sz="3200" kern="0" baseline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特別な</a:t>
            </a:r>
            <a:r>
              <a:rPr lang="ja-JP" altLang="en-US" sz="3200" kern="0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ルール</a:t>
            </a:r>
            <a:r>
              <a:rPr lang="en-US" altLang="ja-JP" sz="3200" kern="0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/>
            </a:r>
            <a:br>
              <a:rPr lang="en-US" altLang="ja-JP" sz="3200" kern="0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</a:br>
            <a:r>
              <a:rPr lang="ja-JP" altLang="en-US" sz="2400" kern="0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・三振はなし　</a:t>
            </a:r>
            <a:r>
              <a:rPr lang="en-US" altLang="ja-JP" sz="2400" kern="0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/>
            </a:r>
            <a:br>
              <a:rPr lang="en-US" altLang="ja-JP" sz="2400" kern="0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</a:br>
            <a:r>
              <a:rPr lang="ja-JP" altLang="en-US" sz="2400" kern="0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・緩やかな投球・・・</a:t>
            </a:r>
            <a:endParaRPr lang="ja-JP" altLang="en-US" sz="2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5030788" y="4140200"/>
            <a:ext cx="36734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ja-JP" altLang="en-US" sz="3200" kern="0" baseline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あたりまえのルール</a:t>
            </a:r>
            <a:endParaRPr lang="ja-JP" altLang="en-US" sz="3200" dirty="0"/>
          </a:p>
        </p:txBody>
      </p:sp>
      <p:sp>
        <p:nvSpPr>
          <p:cNvPr id="12" name="下矢印 11"/>
          <p:cNvSpPr/>
          <p:nvPr/>
        </p:nvSpPr>
        <p:spPr>
          <a:xfrm>
            <a:off x="6156176" y="3573016"/>
            <a:ext cx="749300" cy="504825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5220072" y="5273099"/>
            <a:ext cx="37814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ja-JP" altLang="en-US" sz="40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思いやりルール</a:t>
            </a:r>
          </a:p>
        </p:txBody>
      </p:sp>
      <p:pic>
        <p:nvPicPr>
          <p:cNvPr id="3074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92" y="3573016"/>
            <a:ext cx="1584176" cy="1584176"/>
          </a:xfrm>
          <a:prstGeom prst="rect">
            <a:avLst/>
          </a:prstGeom>
          <a:noFill/>
          <a:ln w="254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8034303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2" grpId="0"/>
      <p:bldP spid="3" grpId="0" animBg="1"/>
      <p:bldP spid="10" grpId="0"/>
      <p:bldP spid="11" grpId="0"/>
      <p:bldP spid="12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/>
        </p:nvSpPr>
        <p:spPr>
          <a:xfrm>
            <a:off x="2581275" y="962422"/>
            <a:ext cx="3887788" cy="2628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829718" y="2795587"/>
            <a:ext cx="8763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ja-JP" altLang="en-US" sz="4000" baseline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う</a:t>
            </a:r>
            <a:r>
              <a:rPr lang="ja-JP" altLang="en-US" sz="4000" baseline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</a:t>
            </a:r>
            <a:endParaRPr lang="ja-JP" altLang="en-US" sz="4000" baseline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352675" y="1060450"/>
            <a:ext cx="13763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ja-JP" altLang="en-US" sz="40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　</a:t>
            </a:r>
            <a:r>
              <a:rPr lang="ja-JP" altLang="en-US" sz="40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き</a:t>
            </a:r>
            <a:r>
              <a:rPr lang="ja-JP" altLang="en-US" sz="40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</a:t>
            </a:r>
            <a:endParaRPr lang="ja-JP" altLang="en-US" dirty="0">
              <a:latin typeface="Arial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849563" y="1922929"/>
            <a:ext cx="879475" cy="70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ja-JP" altLang="en-US" sz="4000" baseline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</a:t>
            </a:r>
            <a:r>
              <a:rPr lang="ja-JP" altLang="en-US" sz="4000" baseline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</a:t>
            </a:r>
            <a:endParaRPr lang="ja-JP" altLang="en-US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3324" name="Picture 16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2029365" cy="235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8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45024"/>
            <a:ext cx="2533366" cy="231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0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7338" y="1717674"/>
            <a:ext cx="2339975" cy="279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3"/>
          <p:cNvSpPr txBox="1">
            <a:spLocks noChangeArrowheads="1"/>
          </p:cNvSpPr>
          <p:nvPr/>
        </p:nvSpPr>
        <p:spPr bwMode="auto">
          <a:xfrm>
            <a:off x="1252538" y="138113"/>
            <a:ext cx="6858000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00FF00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fontAlgn="base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fontAlgn="base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fontAlgn="base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fontAlgn="base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fontAlgn="base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baseline="0" dirty="0" smtClean="0">
                <a:solidFill>
                  <a:srgbClr val="000066"/>
                </a:solidFill>
                <a:latin typeface="Arial" pitchFamily="34" charset="0"/>
                <a:ea typeface="ＤＦ特太ゴシック体" pitchFamily="1" charset="-128"/>
              </a:rPr>
              <a:t>３つのお願い</a:t>
            </a:r>
            <a:endParaRPr lang="ja-JP" altLang="en-US" sz="3600" baseline="0" dirty="0">
              <a:solidFill>
                <a:srgbClr val="000066"/>
              </a:solidFill>
              <a:latin typeface="Arial" pitchFamily="34" charset="0"/>
              <a:ea typeface="ＤＦ特太ゴシック体" pitchFamily="1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729038" y="1060450"/>
            <a:ext cx="1592262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ja-JP" altLang="en-US" sz="40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気づく</a:t>
            </a:r>
            <a:endParaRPr lang="ja-JP" altLang="en-US" dirty="0">
              <a:latin typeface="Arial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694113" y="1922929"/>
            <a:ext cx="29432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ja-JP" altLang="en-US" sz="40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言葉にする</a:t>
            </a:r>
            <a:endParaRPr lang="ja-JP" altLang="en-US" dirty="0">
              <a:latin typeface="Arial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729038" y="2797175"/>
            <a:ext cx="1112837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ja-JP" altLang="en-US" sz="40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動く</a:t>
            </a:r>
          </a:p>
        </p:txBody>
      </p:sp>
      <p:sp>
        <p:nvSpPr>
          <p:cNvPr id="15" name="円/楕円 14"/>
          <p:cNvSpPr/>
          <p:nvPr/>
        </p:nvSpPr>
        <p:spPr>
          <a:xfrm>
            <a:off x="2699792" y="980728"/>
            <a:ext cx="936104" cy="25922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auto">
          <a:xfrm>
            <a:off x="251520" y="3645024"/>
            <a:ext cx="2564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fontAlgn="base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fontAlgn="base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fontAlgn="base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fontAlgn="base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fontAlgn="base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ja-JP" altLang="en-US" sz="2800" baseline="0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大丈夫かな？</a:t>
            </a:r>
            <a:endParaRPr lang="ja-JP" altLang="en-US" sz="2800" dirty="0">
              <a:solidFill>
                <a:srgbClr val="0000FF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auto">
          <a:xfrm>
            <a:off x="2987824" y="3645024"/>
            <a:ext cx="3330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fontAlgn="base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fontAlgn="base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fontAlgn="base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fontAlgn="base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fontAlgn="base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ja-JP" altLang="en-US" sz="2800" baseline="0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手を引いて誘導する</a:t>
            </a:r>
            <a:endParaRPr lang="ja-JP" altLang="en-US" sz="2800" dirty="0">
              <a:solidFill>
                <a:srgbClr val="0000FF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95536" y="5517232"/>
            <a:ext cx="81899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ja-JP" altLang="en-US" sz="320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ＤＦ特太ゴシック体" pitchFamily="1" charset="-128"/>
              </a:rPr>
              <a:t> 気づき（思い）を</a:t>
            </a:r>
            <a:endParaRPr lang="en-US" altLang="ja-JP" sz="320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ＤＦ特太ゴシック体" pitchFamily="1" charset="-128"/>
            </a:endParaRPr>
          </a:p>
          <a:p>
            <a:pPr algn="l">
              <a:defRPr/>
            </a:pPr>
            <a:r>
              <a:rPr lang="ja-JP" altLang="en-US" sz="320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ＤＦ特太ゴシック体" pitchFamily="1" charset="-128"/>
              </a:rPr>
              <a:t>　相手に聞こえるように・見えるように！　</a:t>
            </a:r>
            <a:endParaRPr lang="ja-JP" altLang="en-US" sz="2800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6069769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5" grpId="0" animBg="1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042988" y="166688"/>
            <a:ext cx="6858000" cy="6461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00FF00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fontAlgn="base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fontAlgn="base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fontAlgn="base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fontAlgn="base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fontAlgn="base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baseline="0">
                <a:solidFill>
                  <a:srgbClr val="000066"/>
                </a:solidFill>
                <a:latin typeface="Arial" charset="0"/>
                <a:ea typeface="ＤＦ特太ゴシック体" pitchFamily="1" charset="-128"/>
              </a:rPr>
              <a:t>おわりに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24075" y="842963"/>
            <a:ext cx="28860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fontAlgn="base">
              <a:spcBef>
                <a:spcPct val="50000"/>
              </a:spcBef>
              <a:defRPr/>
            </a:pPr>
            <a:r>
              <a:rPr lang="ja-JP" altLang="en-US" sz="32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>「行為の意味」</a:t>
            </a:r>
            <a:r>
              <a:rPr lang="ja-JP" altLang="en-US" sz="32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>　</a:t>
            </a:r>
            <a:endParaRPr lang="en-US" altLang="ja-JP" sz="3200" baseline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64680" y="1412875"/>
            <a:ext cx="633630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fontAlgn="base">
              <a:spcBef>
                <a:spcPct val="50000"/>
              </a:spcBef>
              <a:defRPr/>
            </a:pPr>
            <a:r>
              <a:rPr lang="ja-JP" altLang="en-US" sz="24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>　</a:t>
            </a:r>
            <a:r>
              <a:rPr lang="ja-JP" altLang="en-US" sz="24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>あなたの（こころ）はどんな形ですかと　</a:t>
            </a:r>
            <a:r>
              <a:rPr lang="en-US" altLang="ja-JP" sz="24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/>
            </a:r>
            <a:br>
              <a:rPr lang="en-US" altLang="ja-JP" sz="24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</a:br>
            <a:r>
              <a:rPr lang="ja-JP" altLang="en-US" sz="24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>　ひとに聞かれても答えようがない</a:t>
            </a:r>
            <a:r>
              <a:rPr lang="en-US" altLang="ja-JP" sz="24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/>
            </a:r>
            <a:br>
              <a:rPr lang="en-US" altLang="ja-JP" sz="24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</a:br>
            <a:r>
              <a:rPr lang="ja-JP" altLang="en-US" sz="24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>　自分にも他人にも（こころ）は見えない</a:t>
            </a:r>
            <a:r>
              <a:rPr lang="en-US" altLang="ja-JP" sz="2400" baseline="0" dirty="0">
                <a:solidFill>
                  <a:srgbClr val="FC04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/>
            </a:r>
            <a:br>
              <a:rPr lang="en-US" altLang="ja-JP" sz="2400" baseline="0" dirty="0">
                <a:solidFill>
                  <a:srgbClr val="FC04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</a:br>
            <a:r>
              <a:rPr lang="ja-JP" altLang="en-US" sz="24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>　けれど　ほんとうに見えないのであろうか</a:t>
            </a:r>
            <a:r>
              <a:rPr lang="en-US" altLang="ja-JP" sz="24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/>
            </a:r>
            <a:br>
              <a:rPr lang="en-US" altLang="ja-JP" sz="24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</a:br>
            <a:r>
              <a:rPr lang="ja-JP" altLang="en-US" sz="24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>　確かに</a:t>
            </a:r>
            <a:r>
              <a:rPr lang="ja-JP" altLang="en-US" sz="2400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>（こころ）はだれにも見えない</a:t>
            </a:r>
            <a:r>
              <a:rPr lang="en-US" altLang="ja-JP" sz="2400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/>
            </a:r>
            <a:br>
              <a:rPr lang="en-US" altLang="ja-JP" sz="2400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</a:br>
            <a:r>
              <a:rPr lang="ja-JP" altLang="en-US" sz="24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>　けれど</a:t>
            </a:r>
            <a:r>
              <a:rPr lang="ja-JP" altLang="en-US" sz="2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>（こころづかい）は見えるのだ</a:t>
            </a:r>
            <a:r>
              <a:rPr lang="en-US" altLang="ja-JP" sz="2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/>
            </a:r>
            <a:br>
              <a:rPr lang="en-US" altLang="ja-JP" sz="2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</a:br>
            <a:r>
              <a:rPr lang="ja-JP" altLang="en-US" sz="24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>　それは　</a:t>
            </a:r>
            <a:r>
              <a:rPr lang="ja-JP" altLang="en-US" sz="2400" baseline="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>人に対する積極的な行為だから</a:t>
            </a:r>
            <a:r>
              <a:rPr lang="en-US" altLang="ja-JP" sz="2400" baseline="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/>
            </a:r>
            <a:br>
              <a:rPr lang="en-US" altLang="ja-JP" sz="2400" baseline="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</a:br>
            <a:r>
              <a:rPr lang="ja-JP" altLang="en-US" sz="24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>　同じように</a:t>
            </a:r>
            <a:r>
              <a:rPr lang="ja-JP" altLang="en-US" sz="2400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>胸の中の（思い）は見えない</a:t>
            </a:r>
            <a:r>
              <a:rPr lang="en-US" altLang="ja-JP" sz="2400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/>
            </a:r>
            <a:br>
              <a:rPr lang="en-US" altLang="ja-JP" sz="2400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</a:br>
            <a:r>
              <a:rPr lang="ja-JP" altLang="en-US" sz="24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>　けれど</a:t>
            </a:r>
            <a:r>
              <a:rPr lang="ja-JP" altLang="en-US" sz="2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>（思いやりは）だれにも見える</a:t>
            </a:r>
            <a:r>
              <a:rPr lang="en-US" altLang="ja-JP" sz="2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/>
            </a:r>
            <a:br>
              <a:rPr lang="en-US" altLang="ja-JP" sz="2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</a:br>
            <a:r>
              <a:rPr lang="ja-JP" altLang="en-US" sz="24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>　それも</a:t>
            </a:r>
            <a:r>
              <a:rPr lang="ja-JP" altLang="en-US" sz="2400" baseline="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>人に対する積極的な行為なのだから</a:t>
            </a:r>
            <a:r>
              <a:rPr lang="en-US" altLang="ja-JP" sz="24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/>
            </a:r>
            <a:br>
              <a:rPr lang="en-US" altLang="ja-JP" sz="24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</a:br>
            <a:r>
              <a:rPr lang="ja-JP" altLang="en-US" sz="24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>　あたたかい心が　あたたかい行為になり</a:t>
            </a:r>
            <a:r>
              <a:rPr lang="en-US" altLang="ja-JP" sz="24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/>
            </a:r>
            <a:br>
              <a:rPr lang="en-US" altLang="ja-JP" sz="24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</a:br>
            <a:r>
              <a:rPr lang="ja-JP" altLang="en-US" sz="24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>　やさしい思いが　やさしい行為になるとき</a:t>
            </a:r>
            <a:r>
              <a:rPr lang="en-US" altLang="ja-JP" sz="24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/>
            </a:r>
            <a:br>
              <a:rPr lang="en-US" altLang="ja-JP" sz="24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</a:br>
            <a:r>
              <a:rPr lang="ja-JP" altLang="en-US" sz="24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>　（心）も（思い）も初めて美しく生きる</a:t>
            </a:r>
            <a:r>
              <a:rPr lang="en-US" altLang="ja-JP" sz="24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/>
            </a:r>
            <a:br>
              <a:rPr lang="en-US" altLang="ja-JP" sz="24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</a:br>
            <a:r>
              <a:rPr lang="ja-JP" altLang="en-US" sz="24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>　それは　人が人として生きることだ　　　</a:t>
            </a:r>
            <a:endParaRPr lang="en-US" altLang="ja-JP" sz="2400" baseline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043488" y="941388"/>
            <a:ext cx="279558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fontAlgn="base">
              <a:spcBef>
                <a:spcPct val="50000"/>
              </a:spcBef>
              <a:defRPr/>
            </a:pPr>
            <a:r>
              <a:rPr lang="ja-JP" altLang="en-US" sz="24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>詩人　「宮澤　章二」</a:t>
            </a:r>
            <a:endParaRPr lang="en-US" altLang="ja-JP" sz="2400" baseline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29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正方形/長方形 1"/>
          <p:cNvSpPr>
            <a:spLocks noChangeArrowheads="1"/>
          </p:cNvSpPr>
          <p:nvPr/>
        </p:nvSpPr>
        <p:spPr bwMode="auto">
          <a:xfrm>
            <a:off x="250825" y="1484784"/>
            <a:ext cx="889317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fontAlgn="base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fontAlgn="base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fontAlgn="base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fontAlgn="base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fontAlgn="base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ja-JP" altLang="en-US" sz="28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　</a:t>
            </a:r>
            <a:r>
              <a:rPr lang="ja-JP" altLang="en-US" sz="24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・</a:t>
            </a:r>
            <a:r>
              <a:rPr lang="ja-JP" altLang="en-US" sz="2400" b="1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体が不自由でみんなと同じように勉強などができない人、</a:t>
            </a:r>
            <a:r>
              <a:rPr lang="ja-JP" altLang="en-US" sz="24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生活</a:t>
            </a:r>
            <a:r>
              <a:rPr lang="en-US" altLang="ja-JP" sz="24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/>
            </a:r>
            <a:br>
              <a:rPr lang="en-US" altLang="ja-JP" sz="24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</a:br>
            <a:r>
              <a:rPr lang="ja-JP" altLang="en-US" sz="24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　　に苦労</a:t>
            </a:r>
            <a:r>
              <a:rPr lang="ja-JP" altLang="en-US" sz="2400" b="1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している人、思いをうまく伝えられない</a:t>
            </a:r>
            <a:r>
              <a:rPr lang="ja-JP" altLang="en-US" sz="24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人</a:t>
            </a:r>
            <a:r>
              <a:rPr lang="ja-JP" altLang="en-US" sz="2400" b="1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、</a:t>
            </a:r>
            <a:r>
              <a:rPr lang="ja-JP" altLang="en-US" sz="24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辛く</a:t>
            </a:r>
            <a:r>
              <a:rPr lang="ja-JP" altLang="en-US" sz="2400" b="1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苦しい</a:t>
            </a:r>
            <a:r>
              <a:rPr lang="ja-JP" altLang="en-US" sz="24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も</a:t>
            </a:r>
            <a:r>
              <a:rPr lang="en-US" altLang="ja-JP" sz="24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/>
            </a:r>
            <a:br>
              <a:rPr lang="en-US" altLang="ja-JP" sz="24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</a:br>
            <a:r>
              <a:rPr lang="ja-JP" altLang="en-US" sz="24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　　の、怖い、かわいそう、周り</a:t>
            </a:r>
            <a:r>
              <a:rPr lang="ja-JP" altLang="en-US" sz="2400" b="1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から差別を受けている</a:t>
            </a:r>
            <a:r>
              <a:rPr lang="ja-JP" altLang="en-US" sz="24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人・・・。</a:t>
            </a:r>
            <a:endParaRPr lang="ja-JP" alt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468313" y="2780928"/>
            <a:ext cx="8675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fontAlgn="base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fontAlgn="base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fontAlgn="base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fontAlgn="base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fontAlgn="base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ja-JP" altLang="en-US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・</a:t>
            </a:r>
            <a:r>
              <a:rPr lang="ja-JP" altLang="en-US" sz="2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障害は自分の身近にある、身近な存在に感じた。（多数）</a:t>
            </a:r>
            <a:endParaRPr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27653" name="正方形/長方形 3"/>
          <p:cNvSpPr>
            <a:spLocks noChangeArrowheads="1"/>
          </p:cNvSpPr>
          <p:nvPr/>
        </p:nvSpPr>
        <p:spPr bwMode="auto">
          <a:xfrm>
            <a:off x="395536" y="3356992"/>
            <a:ext cx="85645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fontAlgn="base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fontAlgn="base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fontAlgn="base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fontAlgn="base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fontAlgn="base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ja-JP" altLang="en-US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 ・</a:t>
            </a:r>
            <a:r>
              <a:rPr lang="ja-JP" altLang="en-US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障害者</a:t>
            </a:r>
            <a:r>
              <a:rPr lang="ja-JP" altLang="en-US" sz="2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も一人の人間なので、世の中の偏見が少しでもなく</a:t>
            </a:r>
            <a:r>
              <a:rPr lang="ja-JP" altLang="en-US" sz="2400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なっ</a:t>
            </a:r>
            <a:r>
              <a:rPr lang="en-US" altLang="ja-JP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/>
            </a:r>
            <a:br>
              <a:rPr lang="en-US" altLang="ja-JP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</a:br>
            <a:r>
              <a:rPr lang="ja-JP" altLang="en-US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　</a:t>
            </a:r>
            <a:r>
              <a:rPr lang="ja-JP" altLang="en-US" sz="2400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て</a:t>
            </a:r>
            <a:r>
              <a:rPr lang="ja-JP" altLang="en-US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ほしい</a:t>
            </a:r>
            <a:r>
              <a:rPr lang="ja-JP" altLang="en-US" sz="2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と思った。</a:t>
            </a:r>
            <a:endParaRPr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27654" name="正方形/長方形 4"/>
          <p:cNvSpPr>
            <a:spLocks noChangeArrowheads="1"/>
          </p:cNvSpPr>
          <p:nvPr/>
        </p:nvSpPr>
        <p:spPr bwMode="auto">
          <a:xfrm>
            <a:off x="468313" y="4149080"/>
            <a:ext cx="8675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fontAlgn="base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fontAlgn="base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fontAlgn="base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fontAlgn="base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fontAlgn="base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ja-JP" altLang="en-US" sz="2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・障害者も安心して生活できる社会づくりに参加したいと思った。</a:t>
            </a:r>
            <a:endParaRPr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27655" name="正方形/長方形 5"/>
          <p:cNvSpPr>
            <a:spLocks noChangeArrowheads="1"/>
          </p:cNvSpPr>
          <p:nvPr/>
        </p:nvSpPr>
        <p:spPr bwMode="auto">
          <a:xfrm>
            <a:off x="488950" y="4653136"/>
            <a:ext cx="8655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fontAlgn="base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fontAlgn="base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fontAlgn="base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fontAlgn="base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fontAlgn="base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ja-JP" altLang="en-US" sz="2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・お年寄りの多い地域に住んでいるので、障害に対する意識</a:t>
            </a:r>
            <a:r>
              <a:rPr lang="ja-JP" altLang="en-US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を</a:t>
            </a:r>
            <a:r>
              <a:rPr lang="en-US" altLang="ja-JP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/>
            </a:r>
            <a:br>
              <a:rPr lang="en-US" altLang="ja-JP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</a:br>
            <a:r>
              <a:rPr lang="ja-JP" altLang="en-US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　高めたい</a:t>
            </a:r>
            <a:r>
              <a:rPr lang="ja-JP" altLang="en-US" sz="2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と思った。</a:t>
            </a:r>
            <a:endParaRPr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27656" name="正方形/長方形 6"/>
          <p:cNvSpPr>
            <a:spLocks noChangeArrowheads="1"/>
          </p:cNvSpPr>
          <p:nvPr/>
        </p:nvSpPr>
        <p:spPr bwMode="auto">
          <a:xfrm>
            <a:off x="444500" y="5445224"/>
            <a:ext cx="8699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fontAlgn="base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fontAlgn="base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fontAlgn="base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fontAlgn="base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fontAlgn="base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ja-JP" altLang="en-US" sz="2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・人がたくさん生まれると、どうしても障害や病気をもった人</a:t>
            </a:r>
            <a:r>
              <a:rPr lang="ja-JP" altLang="en-US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たち</a:t>
            </a:r>
            <a:r>
              <a:rPr lang="en-US" altLang="ja-JP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/>
            </a:r>
            <a:br>
              <a:rPr lang="en-US" altLang="ja-JP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</a:br>
            <a:r>
              <a:rPr lang="ja-JP" altLang="en-US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　が現れて</a:t>
            </a:r>
            <a:r>
              <a:rPr lang="ja-JP" altLang="en-US" sz="2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しまう。私たちはそういう人たちを助けて、共存して</a:t>
            </a:r>
            <a:r>
              <a:rPr lang="ja-JP" altLang="en-US" sz="2400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い</a:t>
            </a:r>
            <a:r>
              <a:rPr lang="en-US" altLang="ja-JP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/>
            </a:r>
            <a:br>
              <a:rPr lang="en-US" altLang="ja-JP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</a:br>
            <a:r>
              <a:rPr lang="ja-JP" altLang="en-US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　</a:t>
            </a:r>
            <a:r>
              <a:rPr lang="ja-JP" altLang="en-US" sz="2400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か</a:t>
            </a:r>
            <a:r>
              <a:rPr lang="ja-JP" altLang="en-US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なければ</a:t>
            </a:r>
            <a:r>
              <a:rPr lang="ja-JP" altLang="en-US" sz="2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ならないと感じた。</a:t>
            </a:r>
            <a:endParaRPr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9" name="Text Box 1032"/>
          <p:cNvSpPr txBox="1">
            <a:spLocks noChangeArrowheads="1"/>
          </p:cNvSpPr>
          <p:nvPr/>
        </p:nvSpPr>
        <p:spPr bwMode="auto">
          <a:xfrm>
            <a:off x="827584" y="188640"/>
            <a:ext cx="8091733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00FF00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fontAlgn="base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fontAlgn="base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fontAlgn="base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fontAlgn="base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fontAlgn="base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baseline="0" dirty="0" smtClean="0">
                <a:solidFill>
                  <a:srgbClr val="000066"/>
                </a:solidFill>
                <a:latin typeface="Arial" pitchFamily="34" charset="0"/>
                <a:ea typeface="ＤＦ特太ゴシック体" pitchFamily="1" charset="-128"/>
              </a:rPr>
              <a:t>障害に対するイメージは？</a:t>
            </a:r>
            <a:endParaRPr lang="ja-JP" altLang="en-US" sz="3600" baseline="0" dirty="0">
              <a:solidFill>
                <a:srgbClr val="000066"/>
              </a:solidFill>
              <a:latin typeface="HGS創英角ｺﾞｼｯｸUB" pitchFamily="50" charset="-128"/>
              <a:ea typeface="ＤＦ特太ゴシック体" pitchFamily="1" charset="-128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123728" y="908720"/>
            <a:ext cx="5797152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ja-JP" altLang="en-US" sz="24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～出前授業を受けた中学生の感想～</a:t>
            </a:r>
            <a:r>
              <a:rPr lang="ja-JP" altLang="en-US" sz="24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　</a:t>
            </a:r>
            <a:endParaRPr lang="ja-JP" altLang="en-US" sz="2400" b="1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429728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  <p:bldP spid="27654" grpId="0"/>
      <p:bldP spid="27655" grpId="0"/>
      <p:bldP spid="276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251520" y="1484784"/>
            <a:ext cx="86756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fontAlgn="base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fontAlgn="base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fontAlgn="base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fontAlgn="base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fontAlgn="base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ja-JP" altLang="en-US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  ・</a:t>
            </a:r>
            <a:r>
              <a:rPr lang="ja-JP" altLang="en-US" sz="2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障害</a:t>
            </a:r>
            <a:r>
              <a:rPr lang="ja-JP" altLang="en-US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は体ばかりでなく、目に見えないところにもあるということ</a:t>
            </a:r>
            <a:r>
              <a:rPr lang="en-US" altLang="ja-JP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/>
            </a:r>
            <a:br>
              <a:rPr lang="en-US" altLang="ja-JP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</a:br>
            <a:r>
              <a:rPr lang="ja-JP" altLang="en-US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　 を改めて思った。</a:t>
            </a:r>
            <a:endParaRPr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27653" name="正方形/長方形 3"/>
          <p:cNvSpPr>
            <a:spLocks noChangeArrowheads="1"/>
          </p:cNvSpPr>
          <p:nvPr/>
        </p:nvSpPr>
        <p:spPr bwMode="auto">
          <a:xfrm>
            <a:off x="395536" y="2420888"/>
            <a:ext cx="85645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fontAlgn="base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fontAlgn="base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fontAlgn="base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fontAlgn="base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fontAlgn="base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ja-JP" altLang="en-US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・「みんなちがってみんないい！」という世の中になっていければ</a:t>
            </a:r>
            <a:r>
              <a:rPr lang="en-US" altLang="ja-JP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/>
            </a:r>
            <a:br>
              <a:rPr lang="en-US" altLang="ja-JP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</a:br>
            <a:r>
              <a:rPr lang="ja-JP" altLang="en-US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　よりよい共生社会が築けると思う。</a:t>
            </a:r>
            <a:endParaRPr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27654" name="正方形/長方形 4"/>
          <p:cNvSpPr>
            <a:spLocks noChangeArrowheads="1"/>
          </p:cNvSpPr>
          <p:nvPr/>
        </p:nvSpPr>
        <p:spPr bwMode="auto">
          <a:xfrm>
            <a:off x="468313" y="3356992"/>
            <a:ext cx="86756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fontAlgn="base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fontAlgn="base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fontAlgn="base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fontAlgn="base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fontAlgn="base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ja-JP" altLang="en-US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・自分と違うから、他人と違うからといって障害と決めつけ、特別</a:t>
            </a:r>
            <a:r>
              <a:rPr lang="en-US" altLang="ja-JP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/>
            </a:r>
            <a:br>
              <a:rPr lang="en-US" altLang="ja-JP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</a:br>
            <a:r>
              <a:rPr lang="ja-JP" altLang="en-US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　な存在としてみるのは間違っていることに気付かされた。</a:t>
            </a:r>
            <a:endParaRPr lang="en-US" altLang="ja-JP" sz="24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</a:endParaRPr>
          </a:p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ja-JP" altLang="en-US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　</a:t>
            </a:r>
            <a:r>
              <a:rPr lang="ja-JP" altLang="en-US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①相手を知り　②理解する　③認めて　④支援するという段階</a:t>
            </a:r>
            <a:r>
              <a:rPr lang="en-US" altLang="ja-JP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/>
            </a:r>
            <a:br>
              <a:rPr lang="en-US" altLang="ja-JP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</a:br>
            <a:r>
              <a:rPr lang="ja-JP" altLang="en-US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　をふんでいくと、心のバリアを取り除くことができる</a:t>
            </a:r>
            <a:endParaRPr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27656" name="正方形/長方形 6"/>
          <p:cNvSpPr>
            <a:spLocks noChangeArrowheads="1"/>
          </p:cNvSpPr>
          <p:nvPr/>
        </p:nvSpPr>
        <p:spPr bwMode="auto">
          <a:xfrm>
            <a:off x="444500" y="5013176"/>
            <a:ext cx="86995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fontAlgn="base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fontAlgn="base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fontAlgn="base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fontAlgn="base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fontAlgn="base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ja-JP" altLang="en-US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・障害のある子もない子も、私たち親は子ども一人一人の姿を</a:t>
            </a:r>
            <a:r>
              <a:rPr lang="en-US" altLang="ja-JP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/>
            </a:r>
            <a:br>
              <a:rPr lang="en-US" altLang="ja-JP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</a:br>
            <a:r>
              <a:rPr lang="ja-JP" altLang="en-US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　認め、共感していかなければいけない。子どもにも世の中に</a:t>
            </a:r>
            <a:r>
              <a:rPr lang="en-US" altLang="ja-JP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/>
            </a:r>
            <a:br>
              <a:rPr lang="en-US" altLang="ja-JP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</a:br>
            <a:r>
              <a:rPr lang="ja-JP" altLang="en-US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　はいろいろな人がいること、みんなで助け合っていくことを伝</a:t>
            </a:r>
            <a:r>
              <a:rPr lang="en-US" altLang="ja-JP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/>
            </a:r>
            <a:br>
              <a:rPr lang="en-US" altLang="ja-JP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</a:br>
            <a:r>
              <a:rPr lang="ja-JP" altLang="en-US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　えていきたい</a:t>
            </a:r>
            <a:endParaRPr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619672" y="908720"/>
            <a:ext cx="6768752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ja-JP" altLang="en-US" sz="24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～出前講座を受けた小学校の保護者の感想～</a:t>
            </a:r>
            <a:r>
              <a:rPr lang="ja-JP" altLang="en-US" sz="24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　</a:t>
            </a:r>
            <a:endParaRPr lang="ja-JP" altLang="en-US" sz="2400" b="1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0" name="Text Box 1032"/>
          <p:cNvSpPr txBox="1">
            <a:spLocks noChangeArrowheads="1"/>
          </p:cNvSpPr>
          <p:nvPr/>
        </p:nvSpPr>
        <p:spPr bwMode="auto">
          <a:xfrm>
            <a:off x="683568" y="188640"/>
            <a:ext cx="8091733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00FF00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fontAlgn="base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fontAlgn="base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fontAlgn="base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fontAlgn="base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fontAlgn="base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baseline="0" dirty="0" smtClean="0">
                <a:solidFill>
                  <a:srgbClr val="000066"/>
                </a:solidFill>
                <a:latin typeface="Arial" pitchFamily="34" charset="0"/>
                <a:ea typeface="ＤＦ特太ゴシック体" pitchFamily="1" charset="-128"/>
              </a:rPr>
              <a:t>障害に対するイメージは？</a:t>
            </a:r>
            <a:endParaRPr lang="ja-JP" altLang="en-US" sz="3600" baseline="0" dirty="0">
              <a:solidFill>
                <a:srgbClr val="000066"/>
              </a:solidFill>
              <a:latin typeface="HGS創英角ｺﾞｼｯｸUB" pitchFamily="50" charset="-128"/>
              <a:ea typeface="ＤＦ特太ゴシック体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429728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  <p:bldP spid="27654" grpId="0"/>
      <p:bldP spid="276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9552" y="115888"/>
            <a:ext cx="8208912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FF00"/>
            </a:outerShdw>
          </a:effectLst>
        </p:spPr>
        <p:txBody>
          <a:bodyPr wrap="square">
            <a:spAutoFit/>
          </a:bodyPr>
          <a:lstStyle/>
          <a:p>
            <a:pPr fontAlgn="base">
              <a:defRPr/>
            </a:pPr>
            <a:r>
              <a:rPr lang="ja-JP" altLang="en-US" sz="3600" baseline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ＤＦ特太ゴシック体" pitchFamily="1" charset="-128"/>
              </a:rPr>
              <a:t>みなさんにも 何かありませんか？</a:t>
            </a:r>
            <a:endParaRPr lang="ja-JP" altLang="en-US" sz="3600" baseline="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S創英角ｺﾞｼｯｸUB" pitchFamily="50" charset="-128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254000" y="908050"/>
            <a:ext cx="8494464" cy="2249488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ja-JP" altLang="en-US" sz="2800" b="1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・靴下は必ず右から履く 　　　</a:t>
            </a:r>
            <a:r>
              <a:rPr lang="ja-JP" altLang="en-US" sz="28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・</a:t>
            </a:r>
            <a:r>
              <a:rPr lang="ja-JP" altLang="en-US" sz="2800" b="1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お札の向きがいつも同じ</a:t>
            </a:r>
            <a:r>
              <a:rPr lang="en-US" altLang="ja-JP" sz="2800" b="1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/>
            </a:r>
            <a:br>
              <a:rPr lang="en-US" altLang="ja-JP" sz="2800" b="1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</a:br>
            <a:r>
              <a:rPr lang="ja-JP" altLang="en-US" sz="2800" b="1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・小さい字が読めない　　　　　</a:t>
            </a:r>
            <a:r>
              <a:rPr lang="ja-JP" altLang="en-US" sz="28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・</a:t>
            </a:r>
            <a:r>
              <a:rPr lang="ja-JP" altLang="en-US" sz="2800" b="1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英語が苦手</a:t>
            </a:r>
            <a:r>
              <a:rPr lang="en-US" altLang="ja-JP" sz="2800" b="1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/>
            </a:r>
            <a:br>
              <a:rPr lang="en-US" altLang="ja-JP" sz="2800" b="1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</a:br>
            <a:r>
              <a:rPr lang="ja-JP" altLang="en-US" sz="28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・ある分野の知識が</a:t>
            </a:r>
            <a:r>
              <a:rPr lang="ja-JP" altLang="en-US" sz="28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豊富（</a:t>
            </a:r>
            <a:r>
              <a:rPr lang="ja-JP" altLang="en-US" sz="28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オタク　マニア）</a:t>
            </a:r>
            <a:r>
              <a:rPr lang="en-US" altLang="ja-JP" sz="28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/>
            </a:r>
            <a:br>
              <a:rPr lang="en-US" altLang="ja-JP" sz="28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</a:br>
            <a:r>
              <a:rPr lang="ja-JP" altLang="en-US" sz="28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・特定の音やにおいが気になる </a:t>
            </a:r>
            <a:r>
              <a:rPr lang="ja-JP" altLang="en-US" sz="28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・</a:t>
            </a:r>
            <a:r>
              <a:rPr lang="ja-JP" altLang="en-US" sz="28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人前で話すのが苦手</a:t>
            </a:r>
            <a:r>
              <a:rPr lang="en-US" altLang="ja-JP" sz="28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/>
            </a:r>
            <a:br>
              <a:rPr lang="en-US" altLang="ja-JP" sz="28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</a:br>
            <a:r>
              <a:rPr lang="ja-JP" altLang="en-US" sz="28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・予定が変わると不安になる　　 </a:t>
            </a:r>
            <a:r>
              <a:rPr lang="ja-JP" altLang="en-US" sz="28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・</a:t>
            </a:r>
            <a:r>
              <a:rPr lang="ja-JP" altLang="en-US" sz="28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整理整頓が苦手　</a:t>
            </a:r>
            <a:r>
              <a:rPr lang="ja-JP" altLang="en-US" sz="28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　　　</a:t>
            </a:r>
            <a:r>
              <a:rPr lang="ja-JP" altLang="en-US" sz="28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 　　　　</a:t>
            </a:r>
            <a:r>
              <a:rPr lang="ja-JP" altLang="en-US" sz="28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　</a:t>
            </a:r>
            <a:endParaRPr lang="ja-JP" altLang="en-US" sz="2800" baseline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65996" y="4332522"/>
            <a:ext cx="8893175" cy="10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ja-JP" altLang="en-US" sz="30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ＤＦ特太ゴシック体" pitchFamily="1" charset="-128"/>
                <a:ea typeface="ＤＦ特太ゴシック体" pitchFamily="1" charset="-128"/>
              </a:rPr>
              <a:t>　</a:t>
            </a:r>
            <a:r>
              <a:rPr lang="ja-JP" altLang="en-US" sz="3200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ＤＦ特太ゴシック体" pitchFamily="1" charset="-128"/>
                <a:ea typeface="ＤＦ特太ゴシック体" pitchFamily="1" charset="-128"/>
              </a:rPr>
              <a:t>障害</a:t>
            </a:r>
            <a:r>
              <a:rPr lang="ja-JP" altLang="en-US" sz="3200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ＤＦ特太ゴシック体" pitchFamily="1" charset="-128"/>
                <a:ea typeface="ＤＦ特太ゴシック体" pitchFamily="1" charset="-128"/>
              </a:rPr>
              <a:t>は個人</a:t>
            </a:r>
            <a:r>
              <a:rPr lang="ja-JP" altLang="en-US" sz="3200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ＤＦ特太ゴシック体" pitchFamily="1" charset="-128"/>
                <a:ea typeface="ＤＦ特太ゴシック体" pitchFamily="1" charset="-128"/>
              </a:rPr>
              <a:t>と</a:t>
            </a:r>
            <a:r>
              <a:rPr lang="en-US" altLang="ja-JP" sz="3200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ＤＦ特太ゴシック体" pitchFamily="1" charset="-128"/>
                <a:ea typeface="ＤＦ特太ゴシック体" pitchFamily="1" charset="-128"/>
              </a:rPr>
              <a:t/>
            </a:r>
            <a:br>
              <a:rPr lang="en-US" altLang="ja-JP" sz="3200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ＤＦ特太ゴシック体" pitchFamily="1" charset="-128"/>
                <a:ea typeface="ＤＦ特太ゴシック体" pitchFamily="1" charset="-128"/>
              </a:rPr>
            </a:br>
            <a:r>
              <a:rPr lang="ja-JP" altLang="en-US" sz="3200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ＤＦ特太ゴシック体" pitchFamily="1" charset="-128"/>
                <a:ea typeface="ＤＦ特太ゴシック体" pitchFamily="1" charset="-128"/>
              </a:rPr>
              <a:t>　周囲</a:t>
            </a:r>
            <a:r>
              <a:rPr lang="ja-JP" altLang="en-US" sz="3200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ＤＦ特太ゴシック体" pitchFamily="1" charset="-128"/>
                <a:ea typeface="ＤＦ特太ゴシック体" pitchFamily="1" charset="-128"/>
              </a:rPr>
              <a:t>の環境によって変わる</a:t>
            </a:r>
          </a:p>
        </p:txBody>
      </p:sp>
      <p:pic>
        <p:nvPicPr>
          <p:cNvPr id="11" name="Picture 21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1198" y="3977318"/>
            <a:ext cx="2937266" cy="216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279499" y="3280755"/>
            <a:ext cx="88931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ja-JP" altLang="en-US" sz="28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生活上、本人・周りの困り感が大きい→支援が必要</a:t>
            </a:r>
            <a:endParaRPr lang="ja-JP" altLang="en-US" sz="2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012161" y="6165304"/>
            <a:ext cx="2448272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8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トム・クルーズ</a:t>
            </a:r>
            <a:endParaRPr lang="ja-JP" altLang="en-US" sz="2800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94560" y="5598232"/>
            <a:ext cx="5516638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ja-JP" altLang="en-US" sz="30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ＤＦ特太ゴシック体" pitchFamily="1" charset="-128"/>
                <a:ea typeface="ＤＦ特太ゴシック体" pitchFamily="1" charset="-128"/>
              </a:rPr>
              <a:t>　</a:t>
            </a:r>
            <a:r>
              <a:rPr lang="ja-JP" altLang="en-US" sz="320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ＤＦ特太ゴシック体" pitchFamily="1" charset="-128"/>
                <a:ea typeface="ＤＦ特太ゴシック体" pitchFamily="1" charset="-128"/>
              </a:rPr>
              <a:t>私たちの中にも・・・</a:t>
            </a:r>
            <a:endParaRPr lang="ja-JP" altLang="en-US" sz="3200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ＤＦ特太ゴシック体" pitchFamily="1" charset="-128"/>
              <a:ea typeface="ＤＦ特太ゴシック体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9205670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8" grpId="0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2832" y="1236088"/>
            <a:ext cx="678180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ja-JP" altLang="en-US" sz="24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　</a:t>
            </a:r>
            <a:r>
              <a:rPr lang="ja-JP" alt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　アフリカ</a:t>
            </a:r>
            <a:r>
              <a:rPr lang="ja-JP" altLang="en-US" sz="24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のある村で</a:t>
            </a:r>
            <a:r>
              <a:rPr lang="ja-JP" alt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マラリア（伝染病）が</a:t>
            </a:r>
            <a:r>
              <a:rPr lang="ja-JP" altLang="en-US" sz="24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大発生</a:t>
            </a:r>
          </a:p>
        </p:txBody>
      </p:sp>
      <p:sp>
        <p:nvSpPr>
          <p:cNvPr id="780292" name="Text Box 4"/>
          <p:cNvSpPr txBox="1">
            <a:spLocks noChangeArrowheads="1"/>
          </p:cNvSpPr>
          <p:nvPr/>
        </p:nvSpPr>
        <p:spPr bwMode="auto">
          <a:xfrm>
            <a:off x="2484438" y="188913"/>
            <a:ext cx="4967882" cy="7207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FF00"/>
            </a:outerShdw>
          </a:effectLst>
        </p:spPr>
        <p:txBody>
          <a:bodyPr anchor="ctr"/>
          <a:lstStyle/>
          <a:p>
            <a:pPr fontAlgn="base">
              <a:defRPr/>
            </a:pPr>
            <a:r>
              <a:rPr lang="ja-JP" altLang="en-US" sz="3600" baseline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ＤＦ特太ゴシック体" pitchFamily="1" charset="-128"/>
              </a:rPr>
              <a:t>１／４の奇跡</a:t>
            </a:r>
            <a:endParaRPr lang="ja-JP" altLang="en-US" sz="3600" baseline="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ＤＦ特太ゴシック体" pitchFamily="1" charset="-128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388938" y="3524250"/>
            <a:ext cx="8534400" cy="13858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ja-JP" altLang="en-US" sz="2800" b="1" baseline="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Ａ</a:t>
            </a:r>
            <a:r>
              <a:rPr lang="ja-JP" altLang="en-US" sz="28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グループ：鎌状赤血球をもたない 障害もない </a:t>
            </a:r>
            <a:r>
              <a:rPr lang="ja-JP" altLang="en-US" sz="2800" b="1" baseline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１</a:t>
            </a:r>
            <a:r>
              <a:rPr lang="ja-JP" altLang="en-US" sz="2800" b="1" baseline="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／</a:t>
            </a:r>
            <a:r>
              <a:rPr lang="ja-JP" altLang="en-US" sz="2800" b="1" baseline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４</a:t>
            </a:r>
            <a:r>
              <a:rPr lang="en-US" altLang="ja-JP" sz="2800" b="1" baseline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/>
            </a:r>
            <a:br>
              <a:rPr lang="en-US" altLang="ja-JP" sz="2800" b="1" baseline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</a:br>
            <a:r>
              <a:rPr lang="ja-JP" altLang="en-US" sz="28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Ｂ</a:t>
            </a:r>
            <a:r>
              <a:rPr lang="ja-JP" altLang="en-US" sz="28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グループ：鎌状赤血球をもつ　障害はない　　 </a:t>
            </a:r>
            <a:r>
              <a:rPr lang="ja-JP" altLang="en-US" sz="28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２</a:t>
            </a:r>
            <a:r>
              <a:rPr lang="ja-JP" altLang="en-US" sz="28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／</a:t>
            </a:r>
            <a:r>
              <a:rPr lang="ja-JP" altLang="en-US" sz="28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４</a:t>
            </a:r>
            <a:r>
              <a:rPr lang="en-US" altLang="ja-JP" sz="28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/>
            </a:r>
            <a:br>
              <a:rPr lang="en-US" altLang="ja-JP" sz="28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</a:br>
            <a:r>
              <a:rPr lang="ja-JP" altLang="en-US" sz="28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Ｃ</a:t>
            </a:r>
            <a:r>
              <a:rPr lang="ja-JP" altLang="en-US" sz="28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グループ：鎌状赤血球をもつ　障害はある　　 </a:t>
            </a:r>
            <a:r>
              <a:rPr lang="ja-JP" altLang="en-US" sz="28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１</a:t>
            </a:r>
            <a:r>
              <a:rPr lang="ja-JP" altLang="en-US" sz="28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／４</a:t>
            </a:r>
          </a:p>
        </p:txBody>
      </p:sp>
      <p:sp>
        <p:nvSpPr>
          <p:cNvPr id="16394" name="Rectangle 1036"/>
          <p:cNvSpPr>
            <a:spLocks noChangeArrowheads="1"/>
          </p:cNvSpPr>
          <p:nvPr/>
        </p:nvSpPr>
        <p:spPr bwMode="auto">
          <a:xfrm>
            <a:off x="236538" y="3429000"/>
            <a:ext cx="8763000" cy="1584325"/>
          </a:xfrm>
          <a:prstGeom prst="rect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algn="l" eaLnBrk="0" fontAlgn="base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fontAlgn="base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fontAlgn="base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fontAlgn="base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fontAlgn="base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fontAlgn="ctr" hangingPunct="1">
              <a:spcBef>
                <a:spcPct val="0"/>
              </a:spcBef>
              <a:buFontTx/>
              <a:buNone/>
            </a:pPr>
            <a:endParaRPr lang="ja-JP" altLang="en-US" sz="6600">
              <a:solidFill>
                <a:srgbClr val="000000"/>
              </a:solidFill>
              <a:latin typeface="Arial" charset="0"/>
              <a:ea typeface="HGS創英角ｺﾞｼｯｸUB" pitchFamily="50" charset="-128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86786" y="5028467"/>
            <a:ext cx="89154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ja-JP" altLang="en-US" sz="24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マラリアに強く、障害のない遺伝子をもった</a:t>
            </a:r>
            <a:r>
              <a:rPr lang="ja-JP" altLang="en-US" sz="24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Ｂグループ</a:t>
            </a:r>
            <a:r>
              <a:rPr lang="ja-JP" altLang="en-US" sz="24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が存在するとき、必ずある一定の割合で</a:t>
            </a:r>
            <a:r>
              <a:rPr lang="ja-JP" altLang="en-US" sz="24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Ｃグループ</a:t>
            </a:r>
            <a:r>
              <a:rPr lang="ja-JP" altLang="en-US" sz="24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が存在</a:t>
            </a:r>
            <a:r>
              <a:rPr lang="ja-JP" altLang="en-US" sz="24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する。障害</a:t>
            </a:r>
            <a:r>
              <a:rPr lang="ja-JP" altLang="en-US" sz="24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を引き受けてくれた</a:t>
            </a:r>
            <a:r>
              <a:rPr lang="ja-JP" altLang="en-US" sz="24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１／４の人たち</a:t>
            </a:r>
            <a:r>
              <a:rPr lang="ja-JP" altLang="en-US" sz="24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がいたからこそ、健常な人が存在</a:t>
            </a:r>
            <a:r>
              <a:rPr lang="ja-JP" altLang="en-US" sz="24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する。</a:t>
            </a:r>
            <a:endParaRPr lang="ja-JP" altLang="en-US" sz="2400" b="1" baseline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charset="-128"/>
              <a:ea typeface="ＭＳ Ｐゴシック" charset="-128"/>
            </a:endParaRPr>
          </a:p>
        </p:txBody>
      </p:sp>
      <p:pic>
        <p:nvPicPr>
          <p:cNvPr id="16396" name="Picture 1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350" y="957141"/>
            <a:ext cx="2328021" cy="2424835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25400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正方形/長方形 8"/>
          <p:cNvSpPr/>
          <p:nvPr/>
        </p:nvSpPr>
        <p:spPr>
          <a:xfrm>
            <a:off x="364113" y="2930158"/>
            <a:ext cx="441325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2800" baseline="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Ａ</a:t>
            </a:r>
            <a:endParaRPr lang="ja-JP" altLang="en-US" sz="2800" dirty="0">
              <a:solidFill>
                <a:srgbClr val="00B0F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131888" y="2906712"/>
            <a:ext cx="463550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28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Ｂ</a:t>
            </a:r>
            <a:endParaRPr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803536" y="2890630"/>
            <a:ext cx="449262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28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Ｃ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836243" y="2298750"/>
            <a:ext cx="60937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ja-JP" altLang="en-US" sz="26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マラリア</a:t>
            </a:r>
            <a:r>
              <a:rPr lang="ja-JP" altLang="en-US" sz="26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に</a:t>
            </a:r>
            <a:r>
              <a:rPr lang="ja-JP" altLang="en-US" sz="26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かかりにくい</a:t>
            </a:r>
            <a:r>
              <a:rPr lang="en-US" altLang="ja-JP" sz="26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/>
            </a:r>
            <a:br>
              <a:rPr lang="en-US" altLang="ja-JP" sz="26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</a:br>
            <a:r>
              <a:rPr lang="ja-JP" altLang="en-US" sz="26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　　　</a:t>
            </a:r>
            <a:r>
              <a:rPr lang="ja-JP" altLang="en-US" sz="2600" b="1" baseline="0" dirty="0" smtClean="0">
                <a:solidFill>
                  <a:srgbClr val="FC04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鎌状</a:t>
            </a:r>
            <a:r>
              <a:rPr lang="ja-JP" altLang="en-US" sz="2600" b="1" baseline="0" dirty="0">
                <a:solidFill>
                  <a:srgbClr val="FC04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赤血球の遺伝子</a:t>
            </a:r>
            <a:r>
              <a:rPr lang="ja-JP" altLang="en-US" sz="26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を持って</a:t>
            </a:r>
            <a:r>
              <a:rPr lang="ja-JP" altLang="en-US" sz="26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いた</a:t>
            </a:r>
            <a:endParaRPr lang="ja-JP" altLang="en-US" sz="2600" b="1" baseline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4644343" y="1769613"/>
            <a:ext cx="648072" cy="520829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8366237" y="3524250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ja-JP" sz="2800" b="1" baseline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charset="-128"/>
                <a:ea typeface="ＭＳ Ｐゴシック" charset="-128"/>
              </a:rPr>
              <a:t>×</a:t>
            </a:r>
            <a:endParaRPr lang="ja-JP" altLang="en-US" sz="2800" b="1" baseline="0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charset="-128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283433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394" grpId="0" animBg="1"/>
      <p:bldP spid="8" grpId="0" autoUpdateAnimBg="0"/>
      <p:bldP spid="9" grpId="0"/>
      <p:bldP spid="15" grpId="0"/>
      <p:bldP spid="16" grpId="0"/>
      <p:bldP spid="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95736" y="1426373"/>
            <a:ext cx="960437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fontAlgn="base">
              <a:spcBef>
                <a:spcPct val="50000"/>
              </a:spcBef>
              <a:defRPr/>
            </a:pPr>
            <a:r>
              <a:rPr lang="ja-JP" altLang="en-US" sz="32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>　　</a:t>
            </a:r>
            <a:r>
              <a:rPr lang="ja-JP" altLang="en-US" sz="32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> </a:t>
            </a:r>
            <a:r>
              <a:rPr lang="ja-JP" altLang="en-US" sz="24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>全人類</a:t>
            </a:r>
            <a:r>
              <a:rPr lang="ja-JP" altLang="en-US" sz="24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>の遺伝子プールというものがあって</a:t>
            </a:r>
            <a:r>
              <a:rPr lang="ja-JP" altLang="en-US" sz="24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>、</a:t>
            </a:r>
            <a:r>
              <a:rPr lang="en-US" altLang="ja-JP" sz="24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/>
            </a:r>
            <a:br>
              <a:rPr lang="en-US" altLang="ja-JP" sz="24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</a:br>
            <a:r>
              <a:rPr lang="ja-JP" altLang="en-US" sz="24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>　　その</a:t>
            </a:r>
            <a:r>
              <a:rPr lang="ja-JP" altLang="en-US" sz="24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>中で遺伝子</a:t>
            </a:r>
            <a:r>
              <a:rPr lang="ja-JP" altLang="en-US" sz="24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>が突然</a:t>
            </a:r>
            <a:r>
              <a:rPr lang="ja-JP" altLang="en-US" sz="24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>変異を起こして多様化</a:t>
            </a:r>
            <a:r>
              <a:rPr lang="ja-JP" altLang="en-US" sz="24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>し</a:t>
            </a:r>
            <a:r>
              <a:rPr lang="en-US" altLang="ja-JP" sz="24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/>
            </a:r>
            <a:br>
              <a:rPr lang="en-US" altLang="ja-JP" sz="24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</a:br>
            <a:r>
              <a:rPr lang="ja-JP" altLang="en-US" sz="24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>　　</a:t>
            </a:r>
            <a:r>
              <a:rPr lang="ja-JP" altLang="en-US" sz="24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>て</a:t>
            </a:r>
            <a:r>
              <a:rPr lang="ja-JP" altLang="en-US" sz="24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>いくこと</a:t>
            </a:r>
            <a:r>
              <a:rPr lang="ja-JP" altLang="en-US" sz="24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>がこの</a:t>
            </a:r>
            <a:r>
              <a:rPr lang="ja-JP" altLang="en-US" sz="24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>地球に適応して</a:t>
            </a:r>
            <a:r>
              <a:rPr lang="ja-JP" altLang="en-US" sz="24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>いく手立てなの</a:t>
            </a:r>
            <a:r>
              <a:rPr lang="en-US" altLang="ja-JP" sz="24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/>
            </a:r>
            <a:br>
              <a:rPr lang="en-US" altLang="ja-JP" sz="24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</a:br>
            <a:r>
              <a:rPr lang="ja-JP" altLang="en-US" sz="24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>　　です。</a:t>
            </a:r>
            <a:r>
              <a:rPr lang="ja-JP" altLang="en-US" sz="24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>　　　</a:t>
            </a:r>
            <a:r>
              <a:rPr lang="en-US" altLang="ja-JP" sz="24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/>
            </a:r>
            <a:br>
              <a:rPr lang="en-US" altLang="ja-JP" sz="24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</a:br>
            <a:r>
              <a:rPr lang="ja-JP" altLang="en-US" sz="2400" b="1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>　　　　　　　　　</a:t>
            </a:r>
            <a:r>
              <a:rPr lang="ja-JP" altLang="en-US" sz="24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>　　　　　　　　　</a:t>
            </a:r>
            <a:r>
              <a:rPr lang="ja-JP" altLang="en-US" sz="28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>　</a:t>
            </a:r>
          </a:p>
        </p:txBody>
      </p:sp>
      <p:pic>
        <p:nvPicPr>
          <p:cNvPr id="6148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5527"/>
            <a:ext cx="2305050" cy="2352675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214739" y="2276872"/>
            <a:ext cx="2305050" cy="8302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800" b="1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>柳澤　桂子</a:t>
            </a:r>
            <a:r>
              <a:rPr lang="en-US" altLang="ja-JP" sz="24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/>
            </a:r>
            <a:br>
              <a:rPr lang="en-US" altLang="ja-JP" sz="24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</a:br>
            <a:r>
              <a:rPr lang="ja-JP" altLang="en-US" sz="2000" b="1" baseline="0" dirty="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rPr>
              <a:t>（生命科学者）</a:t>
            </a:r>
            <a:endParaRPr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907704" y="5661248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ja-JP" altLang="en-US" sz="360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ＤＦ特太ゴシック体" pitchFamily="1" charset="-128"/>
              </a:rPr>
              <a:t>違いを認め合う　助け合う</a:t>
            </a:r>
            <a:endParaRPr lang="ja-JP" altLang="en-US" sz="3600" dirty="0">
              <a:solidFill>
                <a:srgbClr val="FF0000"/>
              </a:solidFill>
              <a:ea typeface="ＤＦ特太ゴシック体" pitchFamily="1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78423" y="3212976"/>
            <a:ext cx="87580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b="1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50" charset="-128"/>
              </a:rPr>
              <a:t> 　</a:t>
            </a:r>
            <a:r>
              <a:rPr lang="ja-JP" altLang="en-US" sz="2400" b="1" baseline="0" dirty="0" smtClean="0">
                <a:solidFill>
                  <a:prstClr val="black"/>
                </a:solidFill>
                <a:latin typeface="Tahoma" pitchFamily="34" charset="0"/>
                <a:ea typeface="ＭＳ Ｐゴシック" pitchFamily="50" charset="-128"/>
              </a:rPr>
              <a:t> </a:t>
            </a:r>
            <a:r>
              <a:rPr lang="ja-JP" altLang="en-US" sz="24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>多様化</a:t>
            </a:r>
            <a:r>
              <a:rPr lang="ja-JP" altLang="en-US" sz="24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>するときには、</a:t>
            </a:r>
            <a:r>
              <a:rPr lang="ja-JP" altLang="en-US" sz="2400" b="1" u="sng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>必ずある頻度で障害や病気が出てしまう</a:t>
            </a:r>
            <a:r>
              <a:rPr lang="ja-JP" altLang="en-US" sz="2400" b="1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>。</a:t>
            </a:r>
            <a:r>
              <a:rPr lang="en-US" altLang="ja-JP" sz="2400" b="1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/>
            </a:r>
            <a:br>
              <a:rPr lang="en-US" altLang="ja-JP" sz="2400" b="1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</a:br>
            <a:r>
              <a:rPr lang="ja-JP" altLang="en-US" sz="2400" b="1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> </a:t>
            </a:r>
            <a:r>
              <a:rPr lang="ja-JP" altLang="en-US" sz="2400" b="1" baseline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>人類としては、しかたのないことなのです。</a:t>
            </a:r>
            <a:r>
              <a:rPr lang="en-US" altLang="ja-JP" sz="2400" b="1" baseline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/>
            </a:r>
            <a:br>
              <a:rPr lang="en-US" altLang="ja-JP" sz="2400" b="1" baseline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</a:br>
            <a:r>
              <a:rPr lang="ja-JP" altLang="en-US" sz="2400" b="1" baseline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>　　</a:t>
            </a:r>
            <a:r>
              <a:rPr lang="ja-JP" altLang="en-US" sz="2400" b="1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>ある</a:t>
            </a:r>
            <a:r>
              <a:rPr lang="ja-JP" altLang="en-US" sz="2400" b="1" baseline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>割合で障害や病気を持った人たちが生まれるが、その</a:t>
            </a:r>
            <a:r>
              <a:rPr lang="ja-JP" altLang="en-US" sz="2400" b="1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>人</a:t>
            </a:r>
            <a:r>
              <a:rPr lang="en-US" altLang="ja-JP" sz="2400" b="1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/>
            </a:r>
            <a:br>
              <a:rPr lang="en-US" altLang="ja-JP" sz="2400" b="1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</a:br>
            <a:r>
              <a:rPr lang="ja-JP" altLang="en-US" sz="2400" b="1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>　たち</a:t>
            </a:r>
            <a:r>
              <a:rPr lang="ja-JP" altLang="en-US" sz="2400" b="1" baseline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>は</a:t>
            </a:r>
            <a:r>
              <a:rPr lang="ja-JP" altLang="en-US" sz="2400" b="1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>私たちの代わりに障害や病気を受け取ってくれた</a:t>
            </a:r>
            <a:r>
              <a:rPr lang="ja-JP" altLang="en-US" sz="2400" b="1" baseline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>のです</a:t>
            </a:r>
            <a:r>
              <a:rPr lang="ja-JP" altLang="en-US" sz="2400" b="1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>。</a:t>
            </a:r>
            <a:r>
              <a:rPr lang="en-US" altLang="ja-JP" sz="2400" b="1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/>
            </a:r>
            <a:br>
              <a:rPr lang="en-US" altLang="ja-JP" sz="2400" b="1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</a:br>
            <a:r>
              <a:rPr lang="ja-JP" altLang="en-US" sz="2400" b="1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>　だから</a:t>
            </a:r>
            <a:r>
              <a:rPr lang="ja-JP" altLang="en-US" sz="2400" b="1" baseline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>みんなで、そうした人たちを支え、一生懸命</a:t>
            </a:r>
            <a:r>
              <a:rPr lang="ja-JP" altLang="en-US" sz="2400" b="1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>尽くさなければ</a:t>
            </a:r>
            <a:r>
              <a:rPr lang="en-US" altLang="ja-JP" sz="2400" b="1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/>
            </a:r>
            <a:br>
              <a:rPr lang="en-US" altLang="ja-JP" sz="2400" b="1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</a:br>
            <a:r>
              <a:rPr lang="ja-JP" altLang="en-US" sz="2400" b="1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>　ならない</a:t>
            </a:r>
            <a:r>
              <a:rPr lang="ja-JP" altLang="en-US" sz="2400" b="1" baseline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</a:rPr>
              <a:t>のです。　</a:t>
            </a:r>
            <a:endPara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43808" y="260648"/>
            <a:ext cx="4967882" cy="7207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FF00"/>
            </a:outerShdw>
          </a:effectLst>
        </p:spPr>
        <p:txBody>
          <a:bodyPr anchor="ctr"/>
          <a:lstStyle/>
          <a:p>
            <a:pPr fontAlgn="base">
              <a:defRPr/>
            </a:pPr>
            <a:r>
              <a:rPr lang="ja-JP" altLang="en-US" sz="3600" baseline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ＤＦ特太ゴシック体" pitchFamily="1" charset="-128"/>
              </a:rPr>
              <a:t>１／４の奇跡</a:t>
            </a:r>
            <a:endParaRPr lang="ja-JP" altLang="en-US" sz="3600" baseline="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ＤＦ特太ゴシック体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391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1"/>
          <p:cNvSpPr txBox="1">
            <a:spLocks noChangeArrowheads="1"/>
          </p:cNvSpPr>
          <p:nvPr/>
        </p:nvSpPr>
        <p:spPr bwMode="auto">
          <a:xfrm>
            <a:off x="684213" y="115888"/>
            <a:ext cx="7991971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00FF00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fontAlgn="base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fontAlgn="base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fontAlgn="base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fontAlgn="base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fontAlgn="base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baseline="0" dirty="0" smtClean="0">
                <a:solidFill>
                  <a:srgbClr val="000066"/>
                </a:solidFill>
                <a:latin typeface="Arial" charset="0"/>
                <a:ea typeface="ＤＦ特太ゴシック体" pitchFamily="1" charset="-128"/>
              </a:rPr>
              <a:t>バリアフリーとは</a:t>
            </a:r>
            <a:endParaRPr lang="ja-JP" altLang="en-US" sz="2400" baseline="0" dirty="0">
              <a:latin typeface="Times New Roman" pitchFamily="18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49845" y="1390100"/>
            <a:ext cx="8460706" cy="157184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algn="l" eaLnBrk="0" fontAlgn="base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fontAlgn="base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fontAlgn="base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fontAlgn="base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fontAlgn="base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ctr" hangingPunct="1">
              <a:spcBef>
                <a:spcPct val="50000"/>
              </a:spcBef>
              <a:buFontTx/>
              <a:buNone/>
            </a:pPr>
            <a:r>
              <a:rPr lang="ja-JP" altLang="en-US" baseline="0" dirty="0" smtClean="0">
                <a:latin typeface="HGP創英角ﾎﾟｯﾌﾟ体" pitchFamily="50" charset="-128"/>
                <a:ea typeface="ＤＨＰ特太ゴシック体" pitchFamily="2" charset="-128"/>
              </a:rPr>
              <a:t>・</a:t>
            </a:r>
            <a:r>
              <a:rPr lang="ja-JP" altLang="en-US" u="sng" baseline="0" dirty="0" smtClean="0">
                <a:latin typeface="HGP創英角ﾎﾟｯﾌﾟ体" pitchFamily="50" charset="-128"/>
                <a:ea typeface="ＤＨＰ特太ゴシック体" pitchFamily="2" charset="-128"/>
              </a:rPr>
              <a:t>障害のある人</a:t>
            </a:r>
            <a:r>
              <a:rPr lang="ja-JP" altLang="en-US" baseline="0" dirty="0" smtClean="0">
                <a:latin typeface="HGP創英角ﾎﾟｯﾌﾟ体" pitchFamily="50" charset="-128"/>
                <a:ea typeface="ＤＨＰ特太ゴシック体" pitchFamily="2" charset="-128"/>
              </a:rPr>
              <a:t>が社会生活をしていく上で</a:t>
            </a:r>
            <a:r>
              <a:rPr lang="en-US" altLang="ja-JP" baseline="0" dirty="0" smtClean="0">
                <a:latin typeface="HGP創英角ﾎﾟｯﾌﾟ体" pitchFamily="50" charset="-128"/>
                <a:ea typeface="ＤＨＰ特太ゴシック体" pitchFamily="2" charset="-128"/>
              </a:rPr>
              <a:t/>
            </a:r>
            <a:br>
              <a:rPr lang="en-US" altLang="ja-JP" baseline="0" dirty="0" smtClean="0">
                <a:latin typeface="HGP創英角ﾎﾟｯﾌﾟ体" pitchFamily="50" charset="-128"/>
                <a:ea typeface="ＤＨＰ特太ゴシック体" pitchFamily="2" charset="-128"/>
              </a:rPr>
            </a:br>
            <a:r>
              <a:rPr lang="ja-JP" altLang="en-US" baseline="0" dirty="0" smtClean="0">
                <a:latin typeface="HGP創英角ﾎﾟｯﾌﾟ体" pitchFamily="50" charset="-128"/>
                <a:ea typeface="ＤＨＰ特太ゴシック体" pitchFamily="2" charset="-128"/>
              </a:rPr>
              <a:t>　「バリア（障壁）」となるものを「フリー</a:t>
            </a:r>
            <a:r>
              <a:rPr lang="en-US" altLang="ja-JP" baseline="0" dirty="0" smtClean="0">
                <a:latin typeface="HGP創英角ﾎﾟｯﾌﾟ体" pitchFamily="50" charset="-128"/>
                <a:ea typeface="ＤＨＰ特太ゴシック体" pitchFamily="2" charset="-128"/>
              </a:rPr>
              <a:t/>
            </a:r>
            <a:br>
              <a:rPr lang="en-US" altLang="ja-JP" baseline="0" dirty="0" smtClean="0">
                <a:latin typeface="HGP創英角ﾎﾟｯﾌﾟ体" pitchFamily="50" charset="-128"/>
                <a:ea typeface="ＤＨＰ特太ゴシック体" pitchFamily="2" charset="-128"/>
              </a:rPr>
            </a:br>
            <a:r>
              <a:rPr lang="ja-JP" altLang="en-US" baseline="0" dirty="0" smtClean="0">
                <a:latin typeface="HGP創英角ﾎﾟｯﾌﾟ体" pitchFamily="50" charset="-128"/>
                <a:ea typeface="ＤＨＰ特太ゴシック体" pitchFamily="2" charset="-128"/>
              </a:rPr>
              <a:t>　（除く）」という</a:t>
            </a:r>
            <a:r>
              <a:rPr lang="ja-JP" altLang="en-US" u="sng" baseline="0" dirty="0" smtClean="0">
                <a:latin typeface="HGP創英角ﾎﾟｯﾌﾟ体" pitchFamily="50" charset="-128"/>
                <a:ea typeface="ＤＨＰ特太ゴシック体" pitchFamily="2" charset="-128"/>
              </a:rPr>
              <a:t>物理的な障壁を取り除く</a:t>
            </a:r>
            <a:endParaRPr lang="ja-JP" altLang="en-US" u="sng" baseline="0" dirty="0">
              <a:latin typeface="HGP創英角ﾎﾟｯﾌﾟ体" pitchFamily="50" charset="-128"/>
              <a:ea typeface="ＤＨＰ特太ゴシック体" pitchFamily="2" charset="-128"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3798677" y="3212976"/>
            <a:ext cx="881521" cy="720080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539552" y="4365104"/>
            <a:ext cx="8460706" cy="10793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algn="l" eaLnBrk="0" fontAlgn="base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fontAlgn="base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fontAlgn="base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fontAlgn="base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fontAlgn="base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ctr" hangingPunct="1">
              <a:spcBef>
                <a:spcPct val="50000"/>
              </a:spcBef>
              <a:buFontTx/>
              <a:buNone/>
            </a:pPr>
            <a:r>
              <a:rPr lang="ja-JP" altLang="en-US" baseline="0" dirty="0" smtClean="0">
                <a:latin typeface="HGP創英角ﾎﾟｯﾌﾟ体" pitchFamily="50" charset="-128"/>
                <a:ea typeface="ＤＨＰ特太ゴシック体" pitchFamily="2" charset="-128"/>
              </a:rPr>
              <a:t>・</a:t>
            </a:r>
            <a:r>
              <a:rPr lang="ja-JP" altLang="en-US" baseline="0" dirty="0" smtClean="0">
                <a:solidFill>
                  <a:srgbClr val="00B0F0"/>
                </a:solidFill>
                <a:latin typeface="HGP創英角ﾎﾟｯﾌﾟ体" pitchFamily="50" charset="-128"/>
                <a:ea typeface="ＤＨＰ特太ゴシック体" pitchFamily="2" charset="-128"/>
              </a:rPr>
              <a:t>全ての人</a:t>
            </a:r>
            <a:r>
              <a:rPr lang="ja-JP" altLang="en-US" baseline="0" dirty="0" smtClean="0">
                <a:latin typeface="HGP創英角ﾎﾟｯﾌﾟ体" pitchFamily="50" charset="-128"/>
                <a:ea typeface="ＤＨＰ特太ゴシック体" pitchFamily="2" charset="-128"/>
              </a:rPr>
              <a:t>の社会参加を困難にしている全て</a:t>
            </a:r>
            <a:r>
              <a:rPr lang="en-US" altLang="ja-JP" baseline="0" dirty="0" smtClean="0">
                <a:latin typeface="HGP創英角ﾎﾟｯﾌﾟ体" pitchFamily="50" charset="-128"/>
                <a:ea typeface="ＤＨＰ特太ゴシック体" pitchFamily="2" charset="-128"/>
              </a:rPr>
              <a:t/>
            </a:r>
            <a:br>
              <a:rPr lang="en-US" altLang="ja-JP" baseline="0" dirty="0" smtClean="0">
                <a:latin typeface="HGP創英角ﾎﾟｯﾌﾟ体" pitchFamily="50" charset="-128"/>
                <a:ea typeface="ＤＨＰ特太ゴシック体" pitchFamily="2" charset="-128"/>
              </a:rPr>
            </a:br>
            <a:r>
              <a:rPr lang="ja-JP" altLang="en-US" baseline="0" dirty="0" smtClean="0">
                <a:latin typeface="HGP創英角ﾎﾟｯﾌﾟ体" pitchFamily="50" charset="-128"/>
                <a:ea typeface="ＤＨＰ特太ゴシック体" pitchFamily="2" charset="-128"/>
              </a:rPr>
              <a:t>　の分野での</a:t>
            </a:r>
            <a:r>
              <a:rPr lang="ja-JP" altLang="en-US" baseline="0" dirty="0" smtClean="0">
                <a:solidFill>
                  <a:srgbClr val="00B0F0"/>
                </a:solidFill>
                <a:latin typeface="HGP創英角ﾎﾟｯﾌﾟ体" pitchFamily="50" charset="-128"/>
                <a:ea typeface="ＤＨＰ特太ゴシック体" pitchFamily="2" charset="-128"/>
              </a:rPr>
              <a:t>「バリア（障壁）」を取り除く</a:t>
            </a:r>
            <a:endParaRPr lang="ja-JP" altLang="en-US" baseline="0" dirty="0">
              <a:solidFill>
                <a:srgbClr val="00B0F0"/>
              </a:solidFill>
              <a:latin typeface="HGP創英角ﾎﾟｯﾌﾟ体" pitchFamily="50" charset="-128"/>
              <a:ea typeface="ＤＨＰ特太ゴシック体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70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04800" y="4267200"/>
            <a:ext cx="81534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fontAlgn="base">
              <a:spcBef>
                <a:spcPct val="20000"/>
              </a:spcBef>
              <a:buClr>
                <a:srgbClr val="3333CC"/>
              </a:buClr>
              <a:buSzPct val="80000"/>
              <a:buFont typeface="Wingdings" pitchFamily="2" charset="2"/>
              <a:buNone/>
              <a:defRPr/>
            </a:pPr>
            <a:r>
              <a:rPr lang="ja-JP" altLang="en-US" sz="240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　</a:t>
            </a:r>
            <a:endParaRPr lang="ja-JP" altLang="en-US" sz="2800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925700" name="Text Box 4"/>
          <p:cNvSpPr txBox="1">
            <a:spLocks noChangeArrowheads="1"/>
          </p:cNvSpPr>
          <p:nvPr/>
        </p:nvSpPr>
        <p:spPr bwMode="auto">
          <a:xfrm>
            <a:off x="2239963" y="115888"/>
            <a:ext cx="4419600" cy="6461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FF00"/>
            </a:outerShdw>
          </a:effectLst>
        </p:spPr>
        <p:txBody>
          <a:bodyPr>
            <a:spAutoFit/>
          </a:bodyPr>
          <a:lstStyle/>
          <a:p>
            <a:pPr fontAlgn="base">
              <a:defRPr/>
            </a:pPr>
            <a:r>
              <a:rPr lang="ja-JP" altLang="en-US" sz="3600" baseline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ＤＦ特太ゴシック体" pitchFamily="1" charset="-128"/>
              </a:rPr>
              <a:t>４つのバリア</a:t>
            </a:r>
            <a:endParaRPr lang="ja-JP" altLang="en-US" sz="3600" baseline="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S創英角ｺﾞｼｯｸUB" pitchFamily="50" charset="-128"/>
              <a:ea typeface="ＭＳ Ｐゴシック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25412" y="771525"/>
            <a:ext cx="90185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ja-JP" altLang="en-US" sz="28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１　物理的なバリア</a:t>
            </a:r>
            <a:r>
              <a:rPr lang="ja-JP" altLang="en-US" sz="28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/>
            </a:r>
            <a:br>
              <a:rPr lang="ja-JP" altLang="en-US" sz="28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</a:br>
            <a:r>
              <a:rPr lang="ja-JP" altLang="en-US" sz="28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　</a:t>
            </a:r>
            <a:r>
              <a:rPr lang="en-US" altLang="ja-JP" sz="28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ja-JP" altLang="en-US" sz="28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・建築物</a:t>
            </a:r>
            <a:r>
              <a:rPr lang="ja-JP" altLang="en-US" sz="28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や道路の段差や急な</a:t>
            </a:r>
            <a:r>
              <a:rPr lang="ja-JP" altLang="en-US" sz="28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坂、</a:t>
            </a:r>
            <a:r>
              <a:rPr lang="ja-JP" altLang="en-US" sz="28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狭い通路</a:t>
            </a:r>
            <a:r>
              <a:rPr lang="ja-JP" altLang="en-US" sz="28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、環境や</a:t>
            </a:r>
            <a:r>
              <a:rPr lang="en-US" altLang="ja-JP" sz="28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/>
            </a:r>
            <a:br>
              <a:rPr lang="en-US" altLang="ja-JP" sz="28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</a:br>
            <a:r>
              <a:rPr lang="ja-JP" altLang="en-US" sz="28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　　 製品など</a:t>
            </a:r>
            <a:r>
              <a:rPr lang="ja-JP" altLang="en-US" sz="28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高齢者や障害者の生活を邪魔するもの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25412" y="3862039"/>
            <a:ext cx="9127107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ja-JP" altLang="en-US" sz="28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２　制度</a:t>
            </a:r>
            <a:r>
              <a:rPr lang="ja-JP" altLang="en-US" sz="2800" b="1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的な</a:t>
            </a:r>
            <a:r>
              <a:rPr lang="ja-JP" altLang="en-US" sz="28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バリア</a:t>
            </a:r>
            <a:r>
              <a:rPr lang="ja-JP" altLang="en-US" sz="2800" b="1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/>
            </a:r>
            <a:br>
              <a:rPr lang="ja-JP" altLang="en-US" sz="2800" b="1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</a:br>
            <a:r>
              <a:rPr lang="ja-JP" altLang="en-US" sz="2800" b="1" baseline="0" dirty="0">
                <a:solidFill>
                  <a:schemeClr val="tx1"/>
                </a:solidFill>
                <a:latin typeface="+mj-ea"/>
                <a:ea typeface="+mj-ea"/>
              </a:rPr>
              <a:t>　 </a:t>
            </a:r>
            <a:r>
              <a:rPr lang="ja-JP" altLang="en-US" sz="28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・障害などがあることを理由に資格</a:t>
            </a:r>
            <a:r>
              <a:rPr lang="ja-JP" altLang="en-US" sz="28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や免許の取得、就学</a:t>
            </a:r>
            <a:r>
              <a:rPr lang="ja-JP" altLang="en-US" sz="28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、</a:t>
            </a:r>
            <a:r>
              <a:rPr lang="en-US" altLang="ja-JP" sz="28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/>
            </a:r>
            <a:br>
              <a:rPr lang="en-US" altLang="ja-JP" sz="28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</a:br>
            <a:r>
              <a:rPr lang="ja-JP" altLang="en-US" sz="28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　　就職など</a:t>
            </a:r>
            <a:r>
              <a:rPr lang="ja-JP" altLang="en-US" sz="28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、社会参加の制限</a:t>
            </a:r>
            <a:r>
              <a:rPr lang="ja-JP" altLang="en-US" sz="28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を受けること</a:t>
            </a:r>
            <a:endParaRPr lang="ja-JP" altLang="en-US" sz="2800" b="1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12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500" y="5207313"/>
            <a:ext cx="1792039" cy="1569201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80369"/>
            <a:ext cx="1728192" cy="1972468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0789" y="2207322"/>
            <a:ext cx="2055647" cy="1581718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6573" y="2184729"/>
            <a:ext cx="2376264" cy="1604311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53711"/>
            <a:ext cx="2857500" cy="2143125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5264671"/>
            <a:ext cx="2592288" cy="1488165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987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39323</TotalTime>
  <Words>627</Words>
  <Application>Microsoft Office PowerPoint</Application>
  <PresentationFormat>画面に合わせる (4:3)</PresentationFormat>
  <Paragraphs>165</Paragraphs>
  <Slides>26</Slides>
  <Notes>25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7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</vt:vector>
  </TitlesOfParts>
  <Company>パンダ株式会社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H２３Ｃｏ研修会発表用</dc:title>
  <dc:creator>加賀谷勝</dc:creator>
  <cp:lastModifiedBy>秋田県</cp:lastModifiedBy>
  <cp:revision>1570</cp:revision>
  <dcterms:created xsi:type="dcterms:W3CDTF">2002-06-24T13:20:18Z</dcterms:created>
  <dcterms:modified xsi:type="dcterms:W3CDTF">2015-12-22T05:37:06Z</dcterms:modified>
</cp:coreProperties>
</file>